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media/image27.jpg" ContentType="image/jpeg"/>
  <Override PartName="/ppt/media/image40.jpg" ContentType="image/jpeg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62" r:id="rId2"/>
    <p:sldId id="257" r:id="rId3"/>
    <p:sldId id="258" r:id="rId4"/>
    <p:sldId id="259" r:id="rId5"/>
    <p:sldId id="260" r:id="rId6"/>
    <p:sldId id="261" r:id="rId7"/>
  </p:sldIdLst>
  <p:sldSz cx="15125700" cy="10693400"/>
  <p:notesSz cx="15125700" cy="106934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1488" y="6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임 현민" userId="a489df88b0d21b7a" providerId="LiveId" clId="{395F8482-7931-4804-A45C-E701E03DA9B3}"/>
    <pc:docChg chg="undo custSel modSld">
      <pc:chgData name="임 현민" userId="a489df88b0d21b7a" providerId="LiveId" clId="{395F8482-7931-4804-A45C-E701E03DA9B3}" dt="2020-08-03T09:01:10.735" v="478" actId="1035"/>
      <pc:docMkLst>
        <pc:docMk/>
      </pc:docMkLst>
      <pc:sldChg chg="addSp delSp modSp mod">
        <pc:chgData name="임 현민" userId="a489df88b0d21b7a" providerId="LiveId" clId="{395F8482-7931-4804-A45C-E701E03DA9B3}" dt="2020-08-03T08:11:48.318" v="448" actId="554"/>
        <pc:sldMkLst>
          <pc:docMk/>
          <pc:sldMk cId="0" sldId="257"/>
        </pc:sldMkLst>
        <pc:spChg chg="add mod">
          <ac:chgData name="임 현민" userId="a489df88b0d21b7a" providerId="LiveId" clId="{395F8482-7931-4804-A45C-E701E03DA9B3}" dt="2020-08-03T08:11:48.318" v="448" actId="554"/>
          <ac:spMkLst>
            <pc:docMk/>
            <pc:sldMk cId="0" sldId="257"/>
            <ac:spMk id="2" creationId="{961271DE-DD0E-49B2-A66D-52F9F25FD9E1}"/>
          </ac:spMkLst>
        </pc:spChg>
        <pc:spChg chg="mod">
          <ac:chgData name="임 현민" userId="a489df88b0d21b7a" providerId="LiveId" clId="{395F8482-7931-4804-A45C-E701E03DA9B3}" dt="2020-08-03T08:11:48.318" v="448" actId="554"/>
          <ac:spMkLst>
            <pc:docMk/>
            <pc:sldMk cId="0" sldId="257"/>
            <ac:spMk id="4" creationId="{00000000-0000-0000-0000-000000000000}"/>
          </ac:spMkLst>
        </pc:spChg>
        <pc:spChg chg="del mod">
          <ac:chgData name="임 현민" userId="a489df88b0d21b7a" providerId="LiveId" clId="{395F8482-7931-4804-A45C-E701E03DA9B3}" dt="2020-08-03T00:14:32.451" v="14" actId="478"/>
          <ac:spMkLst>
            <pc:docMk/>
            <pc:sldMk cId="0" sldId="257"/>
            <ac:spMk id="9" creationId="{00000000-0000-0000-0000-000000000000}"/>
          </ac:spMkLst>
        </pc:spChg>
      </pc:sldChg>
      <pc:sldChg chg="addSp delSp modSp mod">
        <pc:chgData name="임 현민" userId="a489df88b0d21b7a" providerId="LiveId" clId="{395F8482-7931-4804-A45C-E701E03DA9B3}" dt="2020-08-03T00:55:32.299" v="84"/>
        <pc:sldMkLst>
          <pc:docMk/>
          <pc:sldMk cId="0" sldId="258"/>
        </pc:sldMkLst>
        <pc:spChg chg="mod topLvl">
          <ac:chgData name="임 현민" userId="a489df88b0d21b7a" providerId="LiveId" clId="{395F8482-7931-4804-A45C-E701E03DA9B3}" dt="2020-08-03T00:54:28.784" v="81" actId="1076"/>
          <ac:spMkLst>
            <pc:docMk/>
            <pc:sldMk cId="0" sldId="258"/>
            <ac:spMk id="3" creationId="{00000000-0000-0000-0000-000000000000}"/>
          </ac:spMkLst>
        </pc:spChg>
        <pc:spChg chg="mod topLvl">
          <ac:chgData name="임 현민" userId="a489df88b0d21b7a" providerId="LiveId" clId="{395F8482-7931-4804-A45C-E701E03DA9B3}" dt="2020-08-03T00:54:29.152" v="82" actId="1076"/>
          <ac:spMkLst>
            <pc:docMk/>
            <pc:sldMk cId="0" sldId="258"/>
            <ac:spMk id="4" creationId="{00000000-0000-0000-0000-000000000000}"/>
          </ac:spMkLst>
        </pc:spChg>
        <pc:spChg chg="mod">
          <ac:chgData name="임 현민" userId="a489df88b0d21b7a" providerId="LiveId" clId="{395F8482-7931-4804-A45C-E701E03DA9B3}" dt="2020-08-03T00:54:13.247" v="75" actId="1076"/>
          <ac:spMkLst>
            <pc:docMk/>
            <pc:sldMk cId="0" sldId="258"/>
            <ac:spMk id="9" creationId="{00000000-0000-0000-0000-000000000000}"/>
          </ac:spMkLst>
        </pc:spChg>
        <pc:spChg chg="mod">
          <ac:chgData name="임 현민" userId="a489df88b0d21b7a" providerId="LiveId" clId="{395F8482-7931-4804-A45C-E701E03DA9B3}" dt="2020-08-03T00:54:18.887" v="76" actId="1035"/>
          <ac:spMkLst>
            <pc:docMk/>
            <pc:sldMk cId="0" sldId="258"/>
            <ac:spMk id="23" creationId="{00000000-0000-0000-0000-000000000000}"/>
          </ac:spMkLst>
        </pc:spChg>
        <pc:spChg chg="add del mod">
          <ac:chgData name="임 현민" userId="a489df88b0d21b7a" providerId="LiveId" clId="{395F8482-7931-4804-A45C-E701E03DA9B3}" dt="2020-08-03T00:55:32.299" v="84"/>
          <ac:spMkLst>
            <pc:docMk/>
            <pc:sldMk cId="0" sldId="258"/>
            <ac:spMk id="36" creationId="{83789AB5-EAED-4170-A6A7-56B744CF4CFA}"/>
          </ac:spMkLst>
        </pc:spChg>
        <pc:grpChg chg="del mod">
          <ac:chgData name="임 현민" userId="a489df88b0d21b7a" providerId="LiveId" clId="{395F8482-7931-4804-A45C-E701E03DA9B3}" dt="2020-08-03T00:41:20.792" v="44" actId="165"/>
          <ac:grpSpMkLst>
            <pc:docMk/>
            <pc:sldMk cId="0" sldId="258"/>
            <ac:grpSpMk id="2" creationId="{00000000-0000-0000-0000-000000000000}"/>
          </ac:grpSpMkLst>
        </pc:grpChg>
      </pc:sldChg>
      <pc:sldChg chg="addSp delSp modSp mod">
        <pc:chgData name="임 현민" userId="a489df88b0d21b7a" providerId="LiveId" clId="{395F8482-7931-4804-A45C-E701E03DA9B3}" dt="2020-08-03T08:55:22.222" v="477" actId="1037"/>
        <pc:sldMkLst>
          <pc:docMk/>
          <pc:sldMk cId="0" sldId="259"/>
        </pc:sldMkLst>
        <pc:spChg chg="mod">
          <ac:chgData name="임 현민" userId="a489df88b0d21b7a" providerId="LiveId" clId="{395F8482-7931-4804-A45C-E701E03DA9B3}" dt="2020-08-03T07:32:38.379" v="280" actId="1076"/>
          <ac:spMkLst>
            <pc:docMk/>
            <pc:sldMk cId="0" sldId="259"/>
            <ac:spMk id="2" creationId="{00000000-0000-0000-0000-000000000000}"/>
          </ac:spMkLst>
        </pc:spChg>
        <pc:spChg chg="mod">
          <ac:chgData name="임 현민" userId="a489df88b0d21b7a" providerId="LiveId" clId="{395F8482-7931-4804-A45C-E701E03DA9B3}" dt="2020-08-03T08:55:22.222" v="477" actId="1037"/>
          <ac:spMkLst>
            <pc:docMk/>
            <pc:sldMk cId="0" sldId="259"/>
            <ac:spMk id="3" creationId="{00000000-0000-0000-0000-000000000000}"/>
          </ac:spMkLst>
        </pc:spChg>
        <pc:spChg chg="mod">
          <ac:chgData name="임 현민" userId="a489df88b0d21b7a" providerId="LiveId" clId="{395F8482-7931-4804-A45C-E701E03DA9B3}" dt="2020-08-03T07:38:49.220" v="284" actId="20577"/>
          <ac:spMkLst>
            <pc:docMk/>
            <pc:sldMk cId="0" sldId="259"/>
            <ac:spMk id="12" creationId="{00000000-0000-0000-0000-000000000000}"/>
          </ac:spMkLst>
        </pc:spChg>
        <pc:spChg chg="mod">
          <ac:chgData name="임 현민" userId="a489df88b0d21b7a" providerId="LiveId" clId="{395F8482-7931-4804-A45C-E701E03DA9B3}" dt="2020-08-03T08:55:17.662" v="474" actId="1038"/>
          <ac:spMkLst>
            <pc:docMk/>
            <pc:sldMk cId="0" sldId="259"/>
            <ac:spMk id="17" creationId="{00000000-0000-0000-0000-000000000000}"/>
          </ac:spMkLst>
        </pc:spChg>
        <pc:spChg chg="mod">
          <ac:chgData name="임 현민" userId="a489df88b0d21b7a" providerId="LiveId" clId="{395F8482-7931-4804-A45C-E701E03DA9B3}" dt="2020-08-03T08:31:51.875" v="464" actId="1076"/>
          <ac:spMkLst>
            <pc:docMk/>
            <pc:sldMk cId="0" sldId="259"/>
            <ac:spMk id="18" creationId="{00000000-0000-0000-0000-000000000000}"/>
          </ac:spMkLst>
        </pc:spChg>
        <pc:spChg chg="mod">
          <ac:chgData name="임 현민" userId="a489df88b0d21b7a" providerId="LiveId" clId="{395F8482-7931-4804-A45C-E701E03DA9B3}" dt="2020-08-03T08:55:15.910" v="473" actId="1035"/>
          <ac:spMkLst>
            <pc:docMk/>
            <pc:sldMk cId="0" sldId="259"/>
            <ac:spMk id="19" creationId="{00000000-0000-0000-0000-000000000000}"/>
          </ac:spMkLst>
        </pc:spChg>
        <pc:picChg chg="add del mod">
          <ac:chgData name="임 현민" userId="a489df88b0d21b7a" providerId="LiveId" clId="{395F8482-7931-4804-A45C-E701E03DA9B3}" dt="2020-08-03T08:31:41.216" v="462" actId="478"/>
          <ac:picMkLst>
            <pc:docMk/>
            <pc:sldMk cId="0" sldId="259"/>
            <ac:picMk id="14" creationId="{DA8C74CC-7078-4D7A-B306-72003A297E25}"/>
          </ac:picMkLst>
        </pc:picChg>
        <pc:picChg chg="add del mod">
          <ac:chgData name="임 현민" userId="a489df88b0d21b7a" providerId="LiveId" clId="{395F8482-7931-4804-A45C-E701E03DA9B3}" dt="2020-08-03T07:32:10.108" v="278" actId="478"/>
          <ac:picMkLst>
            <pc:docMk/>
            <pc:sldMk cId="0" sldId="259"/>
            <ac:picMk id="1026" creationId="{89E77C3A-E022-4ADF-AC15-5C848443619B}"/>
          </ac:picMkLst>
        </pc:picChg>
      </pc:sldChg>
      <pc:sldChg chg="modSp mod">
        <pc:chgData name="임 현민" userId="a489df88b0d21b7a" providerId="LiveId" clId="{395F8482-7931-4804-A45C-E701E03DA9B3}" dt="2020-08-03T09:01:10.735" v="478" actId="1035"/>
        <pc:sldMkLst>
          <pc:docMk/>
          <pc:sldMk cId="0" sldId="260"/>
        </pc:sldMkLst>
        <pc:spChg chg="mod">
          <ac:chgData name="임 현민" userId="a489df88b0d21b7a" providerId="LiveId" clId="{395F8482-7931-4804-A45C-E701E03DA9B3}" dt="2020-08-03T09:01:10.735" v="478" actId="1035"/>
          <ac:spMkLst>
            <pc:docMk/>
            <pc:sldMk cId="0" sldId="260"/>
            <ac:spMk id="17" creationId="{00000000-0000-0000-0000-000000000000}"/>
          </ac:spMkLst>
        </pc:spChg>
      </pc:sldChg>
      <pc:sldChg chg="addSp delSp modSp mod">
        <pc:chgData name="임 현민" userId="a489df88b0d21b7a" providerId="LiveId" clId="{395F8482-7931-4804-A45C-E701E03DA9B3}" dt="2020-08-03T08:24:58.740" v="450" actId="20577"/>
        <pc:sldMkLst>
          <pc:docMk/>
          <pc:sldMk cId="0" sldId="261"/>
        </pc:sldMkLst>
        <pc:spChg chg="add mod">
          <ac:chgData name="임 현민" userId="a489df88b0d21b7a" providerId="LiveId" clId="{395F8482-7931-4804-A45C-E701E03DA9B3}" dt="2020-08-03T08:24:58.740" v="450" actId="20577"/>
          <ac:spMkLst>
            <pc:docMk/>
            <pc:sldMk cId="0" sldId="261"/>
            <ac:spMk id="22" creationId="{EA1F4783-E7D0-4D4C-B51A-2C65BED48428}"/>
          </ac:spMkLst>
        </pc:spChg>
        <pc:spChg chg="mod">
          <ac:chgData name="임 현민" userId="a489df88b0d21b7a" providerId="LiveId" clId="{395F8482-7931-4804-A45C-E701E03DA9B3}" dt="2020-08-03T00:16:51.276" v="27" actId="14100"/>
          <ac:spMkLst>
            <pc:docMk/>
            <pc:sldMk cId="0" sldId="261"/>
            <ac:spMk id="38" creationId="{00000000-0000-0000-0000-000000000000}"/>
          </ac:spMkLst>
        </pc:spChg>
        <pc:spChg chg="mod">
          <ac:chgData name="임 현민" userId="a489df88b0d21b7a" providerId="LiveId" clId="{395F8482-7931-4804-A45C-E701E03DA9B3}" dt="2020-08-03T00:17:00.766" v="30" actId="14100"/>
          <ac:spMkLst>
            <pc:docMk/>
            <pc:sldMk cId="0" sldId="261"/>
            <ac:spMk id="39" creationId="{00000000-0000-0000-0000-000000000000}"/>
          </ac:spMkLst>
        </pc:spChg>
        <pc:spChg chg="mod">
          <ac:chgData name="임 현민" userId="a489df88b0d21b7a" providerId="LiveId" clId="{395F8482-7931-4804-A45C-E701E03DA9B3}" dt="2020-08-03T05:52:02.108" v="150"/>
          <ac:spMkLst>
            <pc:docMk/>
            <pc:sldMk cId="0" sldId="261"/>
            <ac:spMk id="40" creationId="{00000000-0000-0000-0000-000000000000}"/>
          </ac:spMkLst>
        </pc:spChg>
        <pc:spChg chg="mod">
          <ac:chgData name="임 현민" userId="a489df88b0d21b7a" providerId="LiveId" clId="{395F8482-7931-4804-A45C-E701E03DA9B3}" dt="2020-08-03T08:11:20.611" v="418" actId="20577"/>
          <ac:spMkLst>
            <pc:docMk/>
            <pc:sldMk cId="0" sldId="261"/>
            <ac:spMk id="41" creationId="{00000000-0000-0000-0000-000000000000}"/>
          </ac:spMkLst>
        </pc:spChg>
        <pc:spChg chg="mod">
          <ac:chgData name="임 현민" userId="a489df88b0d21b7a" providerId="LiveId" clId="{395F8482-7931-4804-A45C-E701E03DA9B3}" dt="2020-08-03T05:52:25.941" v="196" actId="20577"/>
          <ac:spMkLst>
            <pc:docMk/>
            <pc:sldMk cId="0" sldId="261"/>
            <ac:spMk id="42" creationId="{00000000-0000-0000-0000-000000000000}"/>
          </ac:spMkLst>
        </pc:spChg>
        <pc:spChg chg="mod">
          <ac:chgData name="임 현민" userId="a489df88b0d21b7a" providerId="LiveId" clId="{395F8482-7931-4804-A45C-E701E03DA9B3}" dt="2020-08-03T05:52:47.824" v="251"/>
          <ac:spMkLst>
            <pc:docMk/>
            <pc:sldMk cId="0" sldId="261"/>
            <ac:spMk id="43" creationId="{00000000-0000-0000-0000-000000000000}"/>
          </ac:spMkLst>
        </pc:spChg>
        <pc:spChg chg="mod">
          <ac:chgData name="임 현민" userId="a489df88b0d21b7a" providerId="LiveId" clId="{395F8482-7931-4804-A45C-E701E03DA9B3}" dt="2020-08-03T08:10:25.419" v="305" actId="20577"/>
          <ac:spMkLst>
            <pc:docMk/>
            <pc:sldMk cId="0" sldId="261"/>
            <ac:spMk id="44" creationId="{00000000-0000-0000-0000-000000000000}"/>
          </ac:spMkLst>
        </pc:spChg>
        <pc:spChg chg="mod">
          <ac:chgData name="임 현민" userId="a489df88b0d21b7a" providerId="LiveId" clId="{395F8482-7931-4804-A45C-E701E03DA9B3}" dt="2020-08-03T08:11:07.474" v="402" actId="20577"/>
          <ac:spMkLst>
            <pc:docMk/>
            <pc:sldMk cId="0" sldId="261"/>
            <ac:spMk id="45" creationId="{00000000-0000-0000-0000-000000000000}"/>
          </ac:spMkLst>
        </pc:spChg>
        <pc:picChg chg="add mod">
          <ac:chgData name="임 현민" userId="a489df88b0d21b7a" providerId="LiveId" clId="{395F8482-7931-4804-A45C-E701E03DA9B3}" dt="2020-08-03T05:38:49.030" v="94" actId="1035"/>
          <ac:picMkLst>
            <pc:docMk/>
            <pc:sldMk cId="0" sldId="261"/>
            <ac:picMk id="8" creationId="{B98918FF-2DFC-40DE-8F0B-1A85C62516B6}"/>
          </ac:picMkLst>
        </pc:picChg>
        <pc:picChg chg="del">
          <ac:chgData name="임 현민" userId="a489df88b0d21b7a" providerId="LiveId" clId="{395F8482-7931-4804-A45C-E701E03DA9B3}" dt="2020-08-03T05:37:16.691" v="85" actId="478"/>
          <ac:picMkLst>
            <pc:docMk/>
            <pc:sldMk cId="0" sldId="261"/>
            <ac:picMk id="66" creationId="{4FC85D16-2A63-46CE-B2CE-EE12C73CD957}"/>
          </ac:picMkLst>
        </pc:pic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jpg>
</file>

<file path=ppt/media/image34.jp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18" Type="http://schemas.openxmlformats.org/officeDocument/2006/relationships/image" Target="../media/image17.png"/><Relationship Id="rId26" Type="http://schemas.openxmlformats.org/officeDocument/2006/relationships/image" Target="../media/image25.png"/><Relationship Id="rId3" Type="http://schemas.openxmlformats.org/officeDocument/2006/relationships/image" Target="../media/image2.png"/><Relationship Id="rId21" Type="http://schemas.openxmlformats.org/officeDocument/2006/relationships/image" Target="../media/image20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17" Type="http://schemas.openxmlformats.org/officeDocument/2006/relationships/image" Target="../media/image16.png"/><Relationship Id="rId25" Type="http://schemas.openxmlformats.org/officeDocument/2006/relationships/image" Target="../media/image24.png"/><Relationship Id="rId2" Type="http://schemas.openxmlformats.org/officeDocument/2006/relationships/image" Target="../media/image1.jpg"/><Relationship Id="rId16" Type="http://schemas.openxmlformats.org/officeDocument/2006/relationships/image" Target="../media/image15.png"/><Relationship Id="rId20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24" Type="http://schemas.openxmlformats.org/officeDocument/2006/relationships/image" Target="../media/image23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23" Type="http://schemas.openxmlformats.org/officeDocument/2006/relationships/image" Target="../media/image22.png"/><Relationship Id="rId10" Type="http://schemas.openxmlformats.org/officeDocument/2006/relationships/image" Target="../media/image9.png"/><Relationship Id="rId19" Type="http://schemas.openxmlformats.org/officeDocument/2006/relationships/image" Target="../media/image18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Relationship Id="rId22" Type="http://schemas.openxmlformats.org/officeDocument/2006/relationships/image" Target="../media/image21.png"/><Relationship Id="rId27" Type="http://schemas.openxmlformats.org/officeDocument/2006/relationships/image" Target="../media/image26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134427" y="3314954"/>
            <a:ext cx="12856845" cy="224561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268855" y="5988304"/>
            <a:ext cx="10587990" cy="2673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8/3/2020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bg1"/>
                </a:solidFill>
                <a:latin typeface="Noto Sans CJK JP Medium"/>
                <a:cs typeface="Noto Sans CJK JP Medium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8/3/2020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bg1"/>
                </a:solidFill>
                <a:latin typeface="Noto Sans CJK JP Medium"/>
                <a:cs typeface="Noto Sans CJK JP Medium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756285" y="2459482"/>
            <a:ext cx="6579679" cy="70576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7789735" y="2459482"/>
            <a:ext cx="6579679" cy="70576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8/3/2020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bg1"/>
                </a:solidFill>
                <a:latin typeface="Noto Sans CJK JP Medium"/>
                <a:cs typeface="Noto Sans CJK JP Medium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8/3/2020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5119985" cy="1069200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6888480" y="0"/>
            <a:ext cx="8231505" cy="1042934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2665501" y="10096483"/>
            <a:ext cx="1197267" cy="9283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3874122" y="10092762"/>
            <a:ext cx="1017181" cy="121666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3213963" y="3198190"/>
            <a:ext cx="925830" cy="536575"/>
          </a:xfrm>
          <a:custGeom>
            <a:avLst/>
            <a:gdLst/>
            <a:ahLst/>
            <a:cxnLst/>
            <a:rect l="l" t="t" r="r" b="b"/>
            <a:pathLst>
              <a:path w="925829" h="536575">
                <a:moveTo>
                  <a:pt x="596760" y="0"/>
                </a:moveTo>
                <a:lnTo>
                  <a:pt x="0" y="0"/>
                </a:lnTo>
                <a:lnTo>
                  <a:pt x="311543" y="536435"/>
                </a:lnTo>
                <a:lnTo>
                  <a:pt x="925741" y="534492"/>
                </a:lnTo>
                <a:lnTo>
                  <a:pt x="596760" y="0"/>
                </a:lnTo>
                <a:close/>
              </a:path>
            </a:pathLst>
          </a:custGeom>
          <a:solidFill>
            <a:srgbClr val="9FA0A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3810736" y="2663685"/>
            <a:ext cx="628650" cy="1069340"/>
          </a:xfrm>
          <a:custGeom>
            <a:avLst/>
            <a:gdLst/>
            <a:ahLst/>
            <a:cxnLst/>
            <a:rect l="l" t="t" r="r" b="b"/>
            <a:pathLst>
              <a:path w="628650" h="1069339">
                <a:moveTo>
                  <a:pt x="328968" y="0"/>
                </a:moveTo>
                <a:lnTo>
                  <a:pt x="0" y="534504"/>
                </a:lnTo>
                <a:lnTo>
                  <a:pt x="328968" y="1068997"/>
                </a:lnTo>
                <a:lnTo>
                  <a:pt x="628281" y="533819"/>
                </a:lnTo>
                <a:lnTo>
                  <a:pt x="328968" y="0"/>
                </a:lnTo>
                <a:close/>
              </a:path>
            </a:pathLst>
          </a:custGeom>
          <a:solidFill>
            <a:srgbClr val="C9CAC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g object 22"/>
          <p:cNvSpPr/>
          <p:nvPr/>
        </p:nvSpPr>
        <p:spPr>
          <a:xfrm>
            <a:off x="2336317" y="2305595"/>
            <a:ext cx="2884805" cy="3275965"/>
          </a:xfrm>
          <a:custGeom>
            <a:avLst/>
            <a:gdLst/>
            <a:ahLst/>
            <a:cxnLst/>
            <a:rect l="l" t="t" r="r" b="b"/>
            <a:pathLst>
              <a:path w="2884804" h="3275965">
                <a:moveTo>
                  <a:pt x="98501" y="3252686"/>
                </a:moveTo>
                <a:lnTo>
                  <a:pt x="24676" y="3252686"/>
                </a:lnTo>
                <a:lnTo>
                  <a:pt x="24676" y="3125686"/>
                </a:lnTo>
                <a:lnTo>
                  <a:pt x="0" y="3125686"/>
                </a:lnTo>
                <a:lnTo>
                  <a:pt x="0" y="3252686"/>
                </a:lnTo>
                <a:lnTo>
                  <a:pt x="0" y="3275546"/>
                </a:lnTo>
                <a:lnTo>
                  <a:pt x="98501" y="3275546"/>
                </a:lnTo>
                <a:lnTo>
                  <a:pt x="98501" y="3252686"/>
                </a:lnTo>
                <a:close/>
              </a:path>
              <a:path w="2884804" h="3275965">
                <a:moveTo>
                  <a:pt x="143014" y="3168650"/>
                </a:moveTo>
                <a:lnTo>
                  <a:pt x="118440" y="3168650"/>
                </a:lnTo>
                <a:lnTo>
                  <a:pt x="118440" y="3275838"/>
                </a:lnTo>
                <a:lnTo>
                  <a:pt x="143014" y="3275838"/>
                </a:lnTo>
                <a:lnTo>
                  <a:pt x="143014" y="3168650"/>
                </a:lnTo>
                <a:close/>
              </a:path>
              <a:path w="2884804" h="3275965">
                <a:moveTo>
                  <a:pt x="143014" y="3125698"/>
                </a:moveTo>
                <a:lnTo>
                  <a:pt x="118440" y="3125698"/>
                </a:lnTo>
                <a:lnTo>
                  <a:pt x="118440" y="3150374"/>
                </a:lnTo>
                <a:lnTo>
                  <a:pt x="143014" y="3150374"/>
                </a:lnTo>
                <a:lnTo>
                  <a:pt x="143014" y="3125698"/>
                </a:lnTo>
                <a:close/>
              </a:path>
              <a:path w="2884804" h="3275965">
                <a:moveTo>
                  <a:pt x="574471" y="2751036"/>
                </a:moveTo>
                <a:lnTo>
                  <a:pt x="143687" y="2751036"/>
                </a:lnTo>
                <a:lnTo>
                  <a:pt x="143687" y="2262086"/>
                </a:lnTo>
                <a:lnTo>
                  <a:pt x="4432" y="2262086"/>
                </a:lnTo>
                <a:lnTo>
                  <a:pt x="4432" y="2751036"/>
                </a:lnTo>
                <a:lnTo>
                  <a:pt x="4432" y="2871686"/>
                </a:lnTo>
                <a:lnTo>
                  <a:pt x="574471" y="2871686"/>
                </a:lnTo>
                <a:lnTo>
                  <a:pt x="574471" y="2751036"/>
                </a:lnTo>
                <a:close/>
              </a:path>
              <a:path w="2884804" h="3275965">
                <a:moveTo>
                  <a:pt x="940257" y="2261146"/>
                </a:moveTo>
                <a:lnTo>
                  <a:pt x="801014" y="2261146"/>
                </a:lnTo>
                <a:lnTo>
                  <a:pt x="801014" y="2870339"/>
                </a:lnTo>
                <a:lnTo>
                  <a:pt x="940257" y="2870339"/>
                </a:lnTo>
                <a:lnTo>
                  <a:pt x="940257" y="2261146"/>
                </a:lnTo>
                <a:close/>
              </a:path>
              <a:path w="2884804" h="3275965">
                <a:moveTo>
                  <a:pt x="1847037" y="2261158"/>
                </a:moveTo>
                <a:lnTo>
                  <a:pt x="1707807" y="2261158"/>
                </a:lnTo>
                <a:lnTo>
                  <a:pt x="1707807" y="2572715"/>
                </a:lnTo>
                <a:lnTo>
                  <a:pt x="1703463" y="2621889"/>
                </a:lnTo>
                <a:lnTo>
                  <a:pt x="1690585" y="2664650"/>
                </a:lnTo>
                <a:lnTo>
                  <a:pt x="1669364" y="2700591"/>
                </a:lnTo>
                <a:lnTo>
                  <a:pt x="1640001" y="2729293"/>
                </a:lnTo>
                <a:lnTo>
                  <a:pt x="1602689" y="2750312"/>
                </a:lnTo>
                <a:lnTo>
                  <a:pt x="1557629" y="2763240"/>
                </a:lnTo>
                <a:lnTo>
                  <a:pt x="1505013" y="2767634"/>
                </a:lnTo>
                <a:lnTo>
                  <a:pt x="1452410" y="2763240"/>
                </a:lnTo>
                <a:lnTo>
                  <a:pt x="1407350" y="2750312"/>
                </a:lnTo>
                <a:lnTo>
                  <a:pt x="1370050" y="2729293"/>
                </a:lnTo>
                <a:lnTo>
                  <a:pt x="1340688" y="2700591"/>
                </a:lnTo>
                <a:lnTo>
                  <a:pt x="1319466" y="2664650"/>
                </a:lnTo>
                <a:lnTo>
                  <a:pt x="1306588" y="2621889"/>
                </a:lnTo>
                <a:lnTo>
                  <a:pt x="1302258" y="2572715"/>
                </a:lnTo>
                <a:lnTo>
                  <a:pt x="1302258" y="2261158"/>
                </a:lnTo>
                <a:lnTo>
                  <a:pt x="1163002" y="2261158"/>
                </a:lnTo>
                <a:lnTo>
                  <a:pt x="1163002" y="2583154"/>
                </a:lnTo>
                <a:lnTo>
                  <a:pt x="1165974" y="2631490"/>
                </a:lnTo>
                <a:lnTo>
                  <a:pt x="1174864" y="2676588"/>
                </a:lnTo>
                <a:lnTo>
                  <a:pt x="1189570" y="2718181"/>
                </a:lnTo>
                <a:lnTo>
                  <a:pt x="1209979" y="2755963"/>
                </a:lnTo>
                <a:lnTo>
                  <a:pt x="1236014" y="2789644"/>
                </a:lnTo>
                <a:lnTo>
                  <a:pt x="1267587" y="2818955"/>
                </a:lnTo>
                <a:lnTo>
                  <a:pt x="1304582" y="2843568"/>
                </a:lnTo>
                <a:lnTo>
                  <a:pt x="1346911" y="2863227"/>
                </a:lnTo>
                <a:lnTo>
                  <a:pt x="1394498" y="2877629"/>
                </a:lnTo>
                <a:lnTo>
                  <a:pt x="1447228" y="2886481"/>
                </a:lnTo>
                <a:lnTo>
                  <a:pt x="1505013" y="2889491"/>
                </a:lnTo>
                <a:lnTo>
                  <a:pt x="1562798" y="2886481"/>
                </a:lnTo>
                <a:lnTo>
                  <a:pt x="1615541" y="2877629"/>
                </a:lnTo>
                <a:lnTo>
                  <a:pt x="1663115" y="2863227"/>
                </a:lnTo>
                <a:lnTo>
                  <a:pt x="1705457" y="2843568"/>
                </a:lnTo>
                <a:lnTo>
                  <a:pt x="1742452" y="2818955"/>
                </a:lnTo>
                <a:lnTo>
                  <a:pt x="1774012" y="2789644"/>
                </a:lnTo>
                <a:lnTo>
                  <a:pt x="1800047" y="2755963"/>
                </a:lnTo>
                <a:lnTo>
                  <a:pt x="1820468" y="2718181"/>
                </a:lnTo>
                <a:lnTo>
                  <a:pt x="1835162" y="2676588"/>
                </a:lnTo>
                <a:lnTo>
                  <a:pt x="1844052" y="2631490"/>
                </a:lnTo>
                <a:lnTo>
                  <a:pt x="1847037" y="2583154"/>
                </a:lnTo>
                <a:lnTo>
                  <a:pt x="1847037" y="2261158"/>
                </a:lnTo>
                <a:close/>
              </a:path>
              <a:path w="2884804" h="3275965">
                <a:moveTo>
                  <a:pt x="2525484" y="893279"/>
                </a:moveTo>
                <a:lnTo>
                  <a:pt x="2010181" y="0"/>
                </a:lnTo>
                <a:lnTo>
                  <a:pt x="1567535" y="0"/>
                </a:lnTo>
                <a:lnTo>
                  <a:pt x="1359242" y="358101"/>
                </a:lnTo>
                <a:lnTo>
                  <a:pt x="1803387" y="358101"/>
                </a:lnTo>
                <a:lnTo>
                  <a:pt x="2102700" y="891908"/>
                </a:lnTo>
                <a:lnTo>
                  <a:pt x="1803387" y="1427086"/>
                </a:lnTo>
                <a:lnTo>
                  <a:pt x="1189189" y="1429029"/>
                </a:lnTo>
                <a:lnTo>
                  <a:pt x="877633" y="892594"/>
                </a:lnTo>
                <a:lnTo>
                  <a:pt x="1395234" y="0"/>
                </a:lnTo>
                <a:lnTo>
                  <a:pt x="979462" y="0"/>
                </a:lnTo>
                <a:lnTo>
                  <a:pt x="464134" y="891908"/>
                </a:lnTo>
                <a:lnTo>
                  <a:pt x="979462" y="1785188"/>
                </a:lnTo>
                <a:lnTo>
                  <a:pt x="2010168" y="1785188"/>
                </a:lnTo>
                <a:lnTo>
                  <a:pt x="2525484" y="893279"/>
                </a:lnTo>
                <a:close/>
              </a:path>
              <a:path w="2884804" h="3275965">
                <a:moveTo>
                  <a:pt x="2884373" y="2261158"/>
                </a:moveTo>
                <a:lnTo>
                  <a:pt x="2735554" y="2261158"/>
                </a:lnTo>
                <a:lnTo>
                  <a:pt x="2477935" y="2583154"/>
                </a:lnTo>
                <a:lnTo>
                  <a:pt x="2220341" y="2261158"/>
                </a:lnTo>
                <a:lnTo>
                  <a:pt x="2068906" y="2261158"/>
                </a:lnTo>
                <a:lnTo>
                  <a:pt x="2068906" y="2870352"/>
                </a:lnTo>
                <a:lnTo>
                  <a:pt x="2203793" y="2870352"/>
                </a:lnTo>
                <a:lnTo>
                  <a:pt x="2203793" y="2446528"/>
                </a:lnTo>
                <a:lnTo>
                  <a:pt x="2470975" y="2772880"/>
                </a:lnTo>
                <a:lnTo>
                  <a:pt x="2477935" y="2772880"/>
                </a:lnTo>
                <a:lnTo>
                  <a:pt x="2745117" y="2446528"/>
                </a:lnTo>
                <a:lnTo>
                  <a:pt x="2745117" y="2870352"/>
                </a:lnTo>
                <a:lnTo>
                  <a:pt x="2884373" y="2870352"/>
                </a:lnTo>
                <a:lnTo>
                  <a:pt x="2884373" y="226115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bg object 23"/>
          <p:cNvSpPr/>
          <p:nvPr/>
        </p:nvSpPr>
        <p:spPr>
          <a:xfrm>
            <a:off x="2508567" y="5431282"/>
            <a:ext cx="87147" cy="151701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bg object 24"/>
          <p:cNvSpPr/>
          <p:nvPr/>
        </p:nvSpPr>
        <p:spPr>
          <a:xfrm>
            <a:off x="2620492" y="5472696"/>
            <a:ext cx="89636" cy="110286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bg object 25"/>
          <p:cNvSpPr/>
          <p:nvPr/>
        </p:nvSpPr>
        <p:spPr>
          <a:xfrm>
            <a:off x="2736976" y="5472696"/>
            <a:ext cx="172859" cy="110286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bg object 26"/>
          <p:cNvSpPr/>
          <p:nvPr/>
        </p:nvSpPr>
        <p:spPr>
          <a:xfrm>
            <a:off x="2931541" y="5431294"/>
            <a:ext cx="101600" cy="151130"/>
          </a:xfrm>
          <a:custGeom>
            <a:avLst/>
            <a:gdLst/>
            <a:ahLst/>
            <a:cxnLst/>
            <a:rect l="l" t="t" r="r" b="b"/>
            <a:pathLst>
              <a:path w="101600" h="151129">
                <a:moveTo>
                  <a:pt x="50380" y="42964"/>
                </a:moveTo>
                <a:lnTo>
                  <a:pt x="35725" y="42964"/>
                </a:lnTo>
                <a:lnTo>
                  <a:pt x="35725" y="11772"/>
                </a:lnTo>
                <a:lnTo>
                  <a:pt x="11049" y="11772"/>
                </a:lnTo>
                <a:lnTo>
                  <a:pt x="11049" y="42964"/>
                </a:lnTo>
                <a:lnTo>
                  <a:pt x="0" y="42964"/>
                </a:lnTo>
                <a:lnTo>
                  <a:pt x="0" y="64541"/>
                </a:lnTo>
                <a:lnTo>
                  <a:pt x="11049" y="64541"/>
                </a:lnTo>
                <a:lnTo>
                  <a:pt x="11049" y="131635"/>
                </a:lnTo>
                <a:lnTo>
                  <a:pt x="13144" y="138696"/>
                </a:lnTo>
                <a:lnTo>
                  <a:pt x="21539" y="148272"/>
                </a:lnTo>
                <a:lnTo>
                  <a:pt x="28155" y="150660"/>
                </a:lnTo>
                <a:lnTo>
                  <a:pt x="50380" y="150660"/>
                </a:lnTo>
                <a:lnTo>
                  <a:pt x="50380" y="127012"/>
                </a:lnTo>
                <a:lnTo>
                  <a:pt x="39814" y="127012"/>
                </a:lnTo>
                <a:lnTo>
                  <a:pt x="38303" y="126314"/>
                </a:lnTo>
                <a:lnTo>
                  <a:pt x="36245" y="123482"/>
                </a:lnTo>
                <a:lnTo>
                  <a:pt x="35725" y="121475"/>
                </a:lnTo>
                <a:lnTo>
                  <a:pt x="35725" y="64541"/>
                </a:lnTo>
                <a:lnTo>
                  <a:pt x="50380" y="64541"/>
                </a:lnTo>
                <a:lnTo>
                  <a:pt x="50380" y="42964"/>
                </a:lnTo>
                <a:close/>
              </a:path>
              <a:path w="101600" h="151129">
                <a:moveTo>
                  <a:pt x="101079" y="42951"/>
                </a:moveTo>
                <a:lnTo>
                  <a:pt x="76504" y="42951"/>
                </a:lnTo>
                <a:lnTo>
                  <a:pt x="76504" y="150139"/>
                </a:lnTo>
                <a:lnTo>
                  <a:pt x="101079" y="150139"/>
                </a:lnTo>
                <a:lnTo>
                  <a:pt x="101079" y="42951"/>
                </a:lnTo>
                <a:close/>
              </a:path>
              <a:path w="101600" h="151129">
                <a:moveTo>
                  <a:pt x="101079" y="0"/>
                </a:moveTo>
                <a:lnTo>
                  <a:pt x="76504" y="0"/>
                </a:lnTo>
                <a:lnTo>
                  <a:pt x="76504" y="24676"/>
                </a:lnTo>
                <a:lnTo>
                  <a:pt x="101079" y="24676"/>
                </a:lnTo>
                <a:lnTo>
                  <a:pt x="10107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bg object 27"/>
          <p:cNvSpPr/>
          <p:nvPr/>
        </p:nvSpPr>
        <p:spPr>
          <a:xfrm>
            <a:off x="3058756" y="5472696"/>
            <a:ext cx="90449" cy="110286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bg object 28"/>
          <p:cNvSpPr/>
          <p:nvPr/>
        </p:nvSpPr>
        <p:spPr>
          <a:xfrm>
            <a:off x="3177095" y="5472696"/>
            <a:ext cx="88176" cy="108737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bg object 29"/>
          <p:cNvSpPr/>
          <p:nvPr/>
        </p:nvSpPr>
        <p:spPr>
          <a:xfrm>
            <a:off x="3343770" y="5431282"/>
            <a:ext cx="55880" cy="150495"/>
          </a:xfrm>
          <a:custGeom>
            <a:avLst/>
            <a:gdLst/>
            <a:ahLst/>
            <a:cxnLst/>
            <a:rect l="l" t="t" r="r" b="b"/>
            <a:pathLst>
              <a:path w="55879" h="150495">
                <a:moveTo>
                  <a:pt x="55651" y="0"/>
                </a:moveTo>
                <a:lnTo>
                  <a:pt x="29006" y="0"/>
                </a:lnTo>
                <a:lnTo>
                  <a:pt x="22288" y="2374"/>
                </a:lnTo>
                <a:lnTo>
                  <a:pt x="13538" y="11798"/>
                </a:lnTo>
                <a:lnTo>
                  <a:pt x="11353" y="18910"/>
                </a:lnTo>
                <a:lnTo>
                  <a:pt x="11353" y="42964"/>
                </a:lnTo>
                <a:lnTo>
                  <a:pt x="0" y="42964"/>
                </a:lnTo>
                <a:lnTo>
                  <a:pt x="0" y="64033"/>
                </a:lnTo>
                <a:lnTo>
                  <a:pt x="11353" y="64033"/>
                </a:lnTo>
                <a:lnTo>
                  <a:pt x="11353" y="150152"/>
                </a:lnTo>
                <a:lnTo>
                  <a:pt x="36029" y="150152"/>
                </a:lnTo>
                <a:lnTo>
                  <a:pt x="36029" y="64033"/>
                </a:lnTo>
                <a:lnTo>
                  <a:pt x="55651" y="64033"/>
                </a:lnTo>
                <a:lnTo>
                  <a:pt x="55651" y="42964"/>
                </a:lnTo>
                <a:lnTo>
                  <a:pt x="36029" y="42964"/>
                </a:lnTo>
                <a:lnTo>
                  <a:pt x="36029" y="28371"/>
                </a:lnTo>
                <a:lnTo>
                  <a:pt x="36550" y="26415"/>
                </a:lnTo>
                <a:lnTo>
                  <a:pt x="38620" y="23380"/>
                </a:lnTo>
                <a:lnTo>
                  <a:pt x="40132" y="22618"/>
                </a:lnTo>
                <a:lnTo>
                  <a:pt x="55651" y="22618"/>
                </a:lnTo>
                <a:lnTo>
                  <a:pt x="5565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bg object 30"/>
          <p:cNvSpPr/>
          <p:nvPr/>
        </p:nvSpPr>
        <p:spPr>
          <a:xfrm>
            <a:off x="3419043" y="5472696"/>
            <a:ext cx="175539" cy="110286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bg object 31"/>
          <p:cNvSpPr/>
          <p:nvPr/>
        </p:nvSpPr>
        <p:spPr>
          <a:xfrm>
            <a:off x="3622471" y="5472696"/>
            <a:ext cx="151180" cy="108737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bg object 32"/>
          <p:cNvSpPr/>
          <p:nvPr/>
        </p:nvSpPr>
        <p:spPr>
          <a:xfrm>
            <a:off x="3861422" y="5431282"/>
            <a:ext cx="25400" cy="150495"/>
          </a:xfrm>
          <a:custGeom>
            <a:avLst/>
            <a:gdLst/>
            <a:ahLst/>
            <a:cxnLst/>
            <a:rect l="l" t="t" r="r" b="b"/>
            <a:pathLst>
              <a:path w="25400" h="150495">
                <a:moveTo>
                  <a:pt x="25196" y="0"/>
                </a:moveTo>
                <a:lnTo>
                  <a:pt x="0" y="0"/>
                </a:lnTo>
                <a:lnTo>
                  <a:pt x="0" y="150152"/>
                </a:lnTo>
                <a:lnTo>
                  <a:pt x="25196" y="150152"/>
                </a:lnTo>
                <a:lnTo>
                  <a:pt x="2519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bg object 33"/>
          <p:cNvSpPr/>
          <p:nvPr/>
        </p:nvSpPr>
        <p:spPr>
          <a:xfrm>
            <a:off x="3918635" y="5472696"/>
            <a:ext cx="88188" cy="108737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bg object 34"/>
          <p:cNvSpPr/>
          <p:nvPr/>
        </p:nvSpPr>
        <p:spPr>
          <a:xfrm>
            <a:off x="4028503" y="5443067"/>
            <a:ext cx="50800" cy="139065"/>
          </a:xfrm>
          <a:custGeom>
            <a:avLst/>
            <a:gdLst/>
            <a:ahLst/>
            <a:cxnLst/>
            <a:rect l="l" t="t" r="r" b="b"/>
            <a:pathLst>
              <a:path w="50800" h="139064">
                <a:moveTo>
                  <a:pt x="35725" y="0"/>
                </a:moveTo>
                <a:lnTo>
                  <a:pt x="11049" y="0"/>
                </a:lnTo>
                <a:lnTo>
                  <a:pt x="11049" y="31178"/>
                </a:lnTo>
                <a:lnTo>
                  <a:pt x="0" y="31178"/>
                </a:lnTo>
                <a:lnTo>
                  <a:pt x="0" y="52768"/>
                </a:lnTo>
                <a:lnTo>
                  <a:pt x="11049" y="52768"/>
                </a:lnTo>
                <a:lnTo>
                  <a:pt x="11049" y="119849"/>
                </a:lnTo>
                <a:lnTo>
                  <a:pt x="13157" y="126923"/>
                </a:lnTo>
                <a:lnTo>
                  <a:pt x="21551" y="136486"/>
                </a:lnTo>
                <a:lnTo>
                  <a:pt x="28155" y="138887"/>
                </a:lnTo>
                <a:lnTo>
                  <a:pt x="50393" y="138887"/>
                </a:lnTo>
                <a:lnTo>
                  <a:pt x="50393" y="115239"/>
                </a:lnTo>
                <a:lnTo>
                  <a:pt x="39827" y="115239"/>
                </a:lnTo>
                <a:lnTo>
                  <a:pt x="38315" y="114528"/>
                </a:lnTo>
                <a:lnTo>
                  <a:pt x="36245" y="111709"/>
                </a:lnTo>
                <a:lnTo>
                  <a:pt x="35725" y="109702"/>
                </a:lnTo>
                <a:lnTo>
                  <a:pt x="35725" y="52768"/>
                </a:lnTo>
                <a:lnTo>
                  <a:pt x="50393" y="52768"/>
                </a:lnTo>
                <a:lnTo>
                  <a:pt x="50393" y="31178"/>
                </a:lnTo>
                <a:lnTo>
                  <a:pt x="35725" y="3117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bg object 35"/>
          <p:cNvSpPr/>
          <p:nvPr/>
        </p:nvSpPr>
        <p:spPr>
          <a:xfrm>
            <a:off x="4102646" y="5472696"/>
            <a:ext cx="89636" cy="110286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bg object 36"/>
          <p:cNvSpPr/>
          <p:nvPr/>
        </p:nvSpPr>
        <p:spPr>
          <a:xfrm>
            <a:off x="4219130" y="5472696"/>
            <a:ext cx="241439" cy="108737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bg object 37"/>
          <p:cNvSpPr/>
          <p:nvPr/>
        </p:nvSpPr>
        <p:spPr>
          <a:xfrm>
            <a:off x="4487405" y="5472696"/>
            <a:ext cx="89636" cy="110286"/>
          </a:xfrm>
          <a:prstGeom prst="rect">
            <a:avLst/>
          </a:prstGeom>
          <a:blipFill>
            <a:blip r:embed="rId1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bg object 38"/>
          <p:cNvSpPr/>
          <p:nvPr/>
        </p:nvSpPr>
        <p:spPr>
          <a:xfrm>
            <a:off x="4600790" y="5431282"/>
            <a:ext cx="87160" cy="151904"/>
          </a:xfrm>
          <a:prstGeom prst="rect">
            <a:avLst/>
          </a:prstGeom>
          <a:blipFill>
            <a:blip r:embed="rId1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bg object 39"/>
          <p:cNvSpPr/>
          <p:nvPr/>
        </p:nvSpPr>
        <p:spPr>
          <a:xfrm>
            <a:off x="4717186" y="5431294"/>
            <a:ext cx="24765" cy="150495"/>
          </a:xfrm>
          <a:custGeom>
            <a:avLst/>
            <a:gdLst/>
            <a:ahLst/>
            <a:cxnLst/>
            <a:rect l="l" t="t" r="r" b="b"/>
            <a:pathLst>
              <a:path w="24764" h="150495">
                <a:moveTo>
                  <a:pt x="24574" y="42951"/>
                </a:moveTo>
                <a:lnTo>
                  <a:pt x="0" y="42951"/>
                </a:lnTo>
                <a:lnTo>
                  <a:pt x="0" y="150139"/>
                </a:lnTo>
                <a:lnTo>
                  <a:pt x="24574" y="150139"/>
                </a:lnTo>
                <a:lnTo>
                  <a:pt x="24574" y="42951"/>
                </a:lnTo>
                <a:close/>
              </a:path>
              <a:path w="24764" h="150495">
                <a:moveTo>
                  <a:pt x="24574" y="0"/>
                </a:moveTo>
                <a:lnTo>
                  <a:pt x="0" y="0"/>
                </a:lnTo>
                <a:lnTo>
                  <a:pt x="0" y="24676"/>
                </a:lnTo>
                <a:lnTo>
                  <a:pt x="24574" y="24676"/>
                </a:lnTo>
                <a:lnTo>
                  <a:pt x="24574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bg object 40"/>
          <p:cNvSpPr/>
          <p:nvPr/>
        </p:nvSpPr>
        <p:spPr>
          <a:xfrm>
            <a:off x="4765814" y="5472696"/>
            <a:ext cx="87769" cy="110286"/>
          </a:xfrm>
          <a:prstGeom prst="rect">
            <a:avLst/>
          </a:prstGeom>
          <a:blipFill>
            <a:blip r:embed="rId1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bg object 41"/>
          <p:cNvSpPr/>
          <p:nvPr/>
        </p:nvSpPr>
        <p:spPr>
          <a:xfrm>
            <a:off x="4883543" y="5431295"/>
            <a:ext cx="114096" cy="150139"/>
          </a:xfrm>
          <a:prstGeom prst="rect">
            <a:avLst/>
          </a:prstGeom>
          <a:blipFill>
            <a:blip r:embed="rId1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bg object 42"/>
          <p:cNvSpPr/>
          <p:nvPr/>
        </p:nvSpPr>
        <p:spPr>
          <a:xfrm>
            <a:off x="5023764" y="5472696"/>
            <a:ext cx="201371" cy="110286"/>
          </a:xfrm>
          <a:prstGeom prst="rect">
            <a:avLst/>
          </a:prstGeom>
          <a:blipFill>
            <a:blip r:embed="rId2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bg object 43"/>
          <p:cNvSpPr/>
          <p:nvPr/>
        </p:nvSpPr>
        <p:spPr>
          <a:xfrm>
            <a:off x="3329762" y="5685078"/>
            <a:ext cx="1033780" cy="24765"/>
          </a:xfrm>
          <a:custGeom>
            <a:avLst/>
            <a:gdLst/>
            <a:ahLst/>
            <a:cxnLst/>
            <a:rect l="l" t="t" r="r" b="b"/>
            <a:pathLst>
              <a:path w="1033779" h="24764">
                <a:moveTo>
                  <a:pt x="24574" y="0"/>
                </a:moveTo>
                <a:lnTo>
                  <a:pt x="0" y="0"/>
                </a:lnTo>
                <a:lnTo>
                  <a:pt x="0" y="24676"/>
                </a:lnTo>
                <a:lnTo>
                  <a:pt x="24574" y="24676"/>
                </a:lnTo>
                <a:lnTo>
                  <a:pt x="24574" y="0"/>
                </a:lnTo>
                <a:close/>
              </a:path>
              <a:path w="1033779" h="24764">
                <a:moveTo>
                  <a:pt x="258775" y="0"/>
                </a:moveTo>
                <a:lnTo>
                  <a:pt x="234200" y="0"/>
                </a:lnTo>
                <a:lnTo>
                  <a:pt x="234200" y="24676"/>
                </a:lnTo>
                <a:lnTo>
                  <a:pt x="258775" y="24676"/>
                </a:lnTo>
                <a:lnTo>
                  <a:pt x="258775" y="0"/>
                </a:lnTo>
                <a:close/>
              </a:path>
              <a:path w="1033779" h="24764">
                <a:moveTo>
                  <a:pt x="1033462" y="0"/>
                </a:moveTo>
                <a:lnTo>
                  <a:pt x="1008888" y="0"/>
                </a:lnTo>
                <a:lnTo>
                  <a:pt x="1008888" y="24676"/>
                </a:lnTo>
                <a:lnTo>
                  <a:pt x="1033462" y="24676"/>
                </a:lnTo>
                <a:lnTo>
                  <a:pt x="1033462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bg object 44"/>
          <p:cNvSpPr/>
          <p:nvPr/>
        </p:nvSpPr>
        <p:spPr>
          <a:xfrm>
            <a:off x="4455261" y="5725706"/>
            <a:ext cx="93662" cy="110286"/>
          </a:xfrm>
          <a:prstGeom prst="rect">
            <a:avLst/>
          </a:prstGeom>
          <a:blipFill>
            <a:blip r:embed="rId2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bg object 45"/>
          <p:cNvSpPr/>
          <p:nvPr/>
        </p:nvSpPr>
        <p:spPr>
          <a:xfrm>
            <a:off x="3012528" y="5685066"/>
            <a:ext cx="107594" cy="151701"/>
          </a:xfrm>
          <a:prstGeom prst="rect">
            <a:avLst/>
          </a:prstGeom>
          <a:blipFill>
            <a:blip r:embed="rId2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bg object 46"/>
          <p:cNvSpPr/>
          <p:nvPr/>
        </p:nvSpPr>
        <p:spPr>
          <a:xfrm>
            <a:off x="3151111" y="5726480"/>
            <a:ext cx="88188" cy="108737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bg object 47"/>
          <p:cNvSpPr/>
          <p:nvPr/>
        </p:nvSpPr>
        <p:spPr>
          <a:xfrm>
            <a:off x="3269246" y="5685078"/>
            <a:ext cx="85090" cy="150495"/>
          </a:xfrm>
          <a:custGeom>
            <a:avLst/>
            <a:gdLst/>
            <a:ahLst/>
            <a:cxnLst/>
            <a:rect l="l" t="t" r="r" b="b"/>
            <a:pathLst>
              <a:path w="85089" h="150495">
                <a:moveTo>
                  <a:pt x="39560" y="126809"/>
                </a:moveTo>
                <a:lnTo>
                  <a:pt x="29819" y="126809"/>
                </a:lnTo>
                <a:lnTo>
                  <a:pt x="27952" y="126098"/>
                </a:lnTo>
                <a:lnTo>
                  <a:pt x="25336" y="123278"/>
                </a:lnTo>
                <a:lnTo>
                  <a:pt x="24688" y="121259"/>
                </a:lnTo>
                <a:lnTo>
                  <a:pt x="24688" y="0"/>
                </a:lnTo>
                <a:lnTo>
                  <a:pt x="0" y="0"/>
                </a:lnTo>
                <a:lnTo>
                  <a:pt x="0" y="131076"/>
                </a:lnTo>
                <a:lnTo>
                  <a:pt x="2298" y="138061"/>
                </a:lnTo>
                <a:lnTo>
                  <a:pt x="11455" y="147967"/>
                </a:lnTo>
                <a:lnTo>
                  <a:pt x="17868" y="150456"/>
                </a:lnTo>
                <a:lnTo>
                  <a:pt x="39560" y="150456"/>
                </a:lnTo>
                <a:lnTo>
                  <a:pt x="39560" y="126809"/>
                </a:lnTo>
                <a:close/>
              </a:path>
              <a:path w="85089" h="150495">
                <a:moveTo>
                  <a:pt x="85090" y="42951"/>
                </a:moveTo>
                <a:lnTo>
                  <a:pt x="60515" y="42951"/>
                </a:lnTo>
                <a:lnTo>
                  <a:pt x="60515" y="150139"/>
                </a:lnTo>
                <a:lnTo>
                  <a:pt x="85090" y="150139"/>
                </a:lnTo>
                <a:lnTo>
                  <a:pt x="85090" y="42951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bg object 48"/>
          <p:cNvSpPr/>
          <p:nvPr/>
        </p:nvSpPr>
        <p:spPr>
          <a:xfrm>
            <a:off x="3383546" y="5726480"/>
            <a:ext cx="151180" cy="108737"/>
          </a:xfrm>
          <a:prstGeom prst="rect">
            <a:avLst/>
          </a:prstGeom>
          <a:blipFill>
            <a:blip r:embed="rId2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bg object 49"/>
          <p:cNvSpPr/>
          <p:nvPr/>
        </p:nvSpPr>
        <p:spPr>
          <a:xfrm>
            <a:off x="3563963" y="5696851"/>
            <a:ext cx="96520" cy="139065"/>
          </a:xfrm>
          <a:custGeom>
            <a:avLst/>
            <a:gdLst/>
            <a:ahLst/>
            <a:cxnLst/>
            <a:rect l="l" t="t" r="r" b="b"/>
            <a:pathLst>
              <a:path w="96520" h="139064">
                <a:moveTo>
                  <a:pt x="24574" y="31178"/>
                </a:moveTo>
                <a:lnTo>
                  <a:pt x="0" y="31178"/>
                </a:lnTo>
                <a:lnTo>
                  <a:pt x="0" y="138366"/>
                </a:lnTo>
                <a:lnTo>
                  <a:pt x="24574" y="138366"/>
                </a:lnTo>
                <a:lnTo>
                  <a:pt x="24574" y="31178"/>
                </a:lnTo>
                <a:close/>
              </a:path>
              <a:path w="96520" h="139064">
                <a:moveTo>
                  <a:pt x="95923" y="31191"/>
                </a:moveTo>
                <a:lnTo>
                  <a:pt x="81267" y="31191"/>
                </a:lnTo>
                <a:lnTo>
                  <a:pt x="81267" y="0"/>
                </a:lnTo>
                <a:lnTo>
                  <a:pt x="56591" y="0"/>
                </a:lnTo>
                <a:lnTo>
                  <a:pt x="56591" y="31191"/>
                </a:lnTo>
                <a:lnTo>
                  <a:pt x="45542" y="31191"/>
                </a:lnTo>
                <a:lnTo>
                  <a:pt x="45542" y="52768"/>
                </a:lnTo>
                <a:lnTo>
                  <a:pt x="56591" y="52768"/>
                </a:lnTo>
                <a:lnTo>
                  <a:pt x="56591" y="119862"/>
                </a:lnTo>
                <a:lnTo>
                  <a:pt x="58686" y="126923"/>
                </a:lnTo>
                <a:lnTo>
                  <a:pt x="67081" y="136499"/>
                </a:lnTo>
                <a:lnTo>
                  <a:pt x="73685" y="138887"/>
                </a:lnTo>
                <a:lnTo>
                  <a:pt x="95923" y="138887"/>
                </a:lnTo>
                <a:lnTo>
                  <a:pt x="95923" y="115239"/>
                </a:lnTo>
                <a:lnTo>
                  <a:pt x="85356" y="115239"/>
                </a:lnTo>
                <a:lnTo>
                  <a:pt x="83845" y="114541"/>
                </a:lnTo>
                <a:lnTo>
                  <a:pt x="81788" y="111709"/>
                </a:lnTo>
                <a:lnTo>
                  <a:pt x="81267" y="109702"/>
                </a:lnTo>
                <a:lnTo>
                  <a:pt x="81267" y="52768"/>
                </a:lnTo>
                <a:lnTo>
                  <a:pt x="95923" y="52768"/>
                </a:lnTo>
                <a:lnTo>
                  <a:pt x="95923" y="31191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bg object 50"/>
          <p:cNvSpPr/>
          <p:nvPr/>
        </p:nvSpPr>
        <p:spPr>
          <a:xfrm>
            <a:off x="3683634" y="5726480"/>
            <a:ext cx="89636" cy="110286"/>
          </a:xfrm>
          <a:prstGeom prst="rect">
            <a:avLst/>
          </a:prstGeom>
          <a:blipFill>
            <a:blip r:embed="rId2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bg object 51"/>
          <p:cNvSpPr/>
          <p:nvPr/>
        </p:nvSpPr>
        <p:spPr>
          <a:xfrm>
            <a:off x="3797020" y="5685079"/>
            <a:ext cx="87160" cy="151891"/>
          </a:xfrm>
          <a:prstGeom prst="rect">
            <a:avLst/>
          </a:prstGeom>
          <a:blipFill>
            <a:blip r:embed="rId2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bg object 52"/>
          <p:cNvSpPr/>
          <p:nvPr/>
        </p:nvSpPr>
        <p:spPr>
          <a:xfrm>
            <a:off x="3972991" y="5685066"/>
            <a:ext cx="129692" cy="150152"/>
          </a:xfrm>
          <a:prstGeom prst="rect">
            <a:avLst/>
          </a:prstGeom>
          <a:blipFill>
            <a:blip r:embed="rId2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bg object 53"/>
          <p:cNvSpPr/>
          <p:nvPr/>
        </p:nvSpPr>
        <p:spPr>
          <a:xfrm>
            <a:off x="4132630" y="5726480"/>
            <a:ext cx="89636" cy="110286"/>
          </a:xfrm>
          <a:prstGeom prst="rect">
            <a:avLst/>
          </a:prstGeom>
          <a:blipFill>
            <a:blip r:embed="rId2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bg object 54"/>
          <p:cNvSpPr/>
          <p:nvPr/>
        </p:nvSpPr>
        <p:spPr>
          <a:xfrm>
            <a:off x="4249128" y="5697105"/>
            <a:ext cx="186055" cy="139065"/>
          </a:xfrm>
          <a:custGeom>
            <a:avLst/>
            <a:gdLst/>
            <a:ahLst/>
            <a:cxnLst/>
            <a:rect l="l" t="t" r="r" b="b"/>
            <a:pathLst>
              <a:path w="186054" h="139064">
                <a:moveTo>
                  <a:pt x="74764" y="37744"/>
                </a:moveTo>
                <a:lnTo>
                  <a:pt x="71945" y="34988"/>
                </a:lnTo>
                <a:lnTo>
                  <a:pt x="68630" y="32905"/>
                </a:lnTo>
                <a:lnTo>
                  <a:pt x="61061" y="30086"/>
                </a:lnTo>
                <a:lnTo>
                  <a:pt x="56832" y="29375"/>
                </a:lnTo>
                <a:lnTo>
                  <a:pt x="46151" y="29375"/>
                </a:lnTo>
                <a:lnTo>
                  <a:pt x="40665" y="31153"/>
                </a:lnTo>
                <a:lnTo>
                  <a:pt x="31699" y="37528"/>
                </a:lnTo>
                <a:lnTo>
                  <a:pt x="28486" y="41516"/>
                </a:lnTo>
                <a:lnTo>
                  <a:pt x="25704" y="46164"/>
                </a:lnTo>
                <a:lnTo>
                  <a:pt x="25704" y="30924"/>
                </a:lnTo>
                <a:lnTo>
                  <a:pt x="0" y="30924"/>
                </a:lnTo>
                <a:lnTo>
                  <a:pt x="0" y="138112"/>
                </a:lnTo>
                <a:lnTo>
                  <a:pt x="25704" y="138112"/>
                </a:lnTo>
                <a:lnTo>
                  <a:pt x="25704" y="67348"/>
                </a:lnTo>
                <a:lnTo>
                  <a:pt x="27419" y="62230"/>
                </a:lnTo>
                <a:lnTo>
                  <a:pt x="34226" y="54864"/>
                </a:lnTo>
                <a:lnTo>
                  <a:pt x="39027" y="53022"/>
                </a:lnTo>
                <a:lnTo>
                  <a:pt x="48399" y="53022"/>
                </a:lnTo>
                <a:lnTo>
                  <a:pt x="51181" y="53492"/>
                </a:lnTo>
                <a:lnTo>
                  <a:pt x="56007" y="55346"/>
                </a:lnTo>
                <a:lnTo>
                  <a:pt x="58026" y="56705"/>
                </a:lnTo>
                <a:lnTo>
                  <a:pt x="59690" y="58496"/>
                </a:lnTo>
                <a:lnTo>
                  <a:pt x="74764" y="37744"/>
                </a:lnTo>
                <a:close/>
              </a:path>
              <a:path w="186054" h="139064">
                <a:moveTo>
                  <a:pt x="114096" y="30924"/>
                </a:moveTo>
                <a:lnTo>
                  <a:pt x="89522" y="30924"/>
                </a:lnTo>
                <a:lnTo>
                  <a:pt x="89522" y="138112"/>
                </a:lnTo>
                <a:lnTo>
                  <a:pt x="114096" y="138112"/>
                </a:lnTo>
                <a:lnTo>
                  <a:pt x="114096" y="30924"/>
                </a:lnTo>
                <a:close/>
              </a:path>
              <a:path w="186054" h="139064">
                <a:moveTo>
                  <a:pt x="185458" y="31191"/>
                </a:moveTo>
                <a:lnTo>
                  <a:pt x="170789" y="31191"/>
                </a:lnTo>
                <a:lnTo>
                  <a:pt x="170789" y="0"/>
                </a:lnTo>
                <a:lnTo>
                  <a:pt x="146113" y="0"/>
                </a:lnTo>
                <a:lnTo>
                  <a:pt x="146113" y="31191"/>
                </a:lnTo>
                <a:lnTo>
                  <a:pt x="135064" y="31191"/>
                </a:lnTo>
                <a:lnTo>
                  <a:pt x="135064" y="52768"/>
                </a:lnTo>
                <a:lnTo>
                  <a:pt x="146113" y="52768"/>
                </a:lnTo>
                <a:lnTo>
                  <a:pt x="146113" y="119862"/>
                </a:lnTo>
                <a:lnTo>
                  <a:pt x="148209" y="126936"/>
                </a:lnTo>
                <a:lnTo>
                  <a:pt x="156603" y="136499"/>
                </a:lnTo>
                <a:lnTo>
                  <a:pt x="163220" y="138899"/>
                </a:lnTo>
                <a:lnTo>
                  <a:pt x="185458" y="138899"/>
                </a:lnTo>
                <a:lnTo>
                  <a:pt x="185458" y="115252"/>
                </a:lnTo>
                <a:lnTo>
                  <a:pt x="174879" y="115252"/>
                </a:lnTo>
                <a:lnTo>
                  <a:pt x="173367" y="114541"/>
                </a:lnTo>
                <a:lnTo>
                  <a:pt x="171310" y="111721"/>
                </a:lnTo>
                <a:lnTo>
                  <a:pt x="170789" y="109702"/>
                </a:lnTo>
                <a:lnTo>
                  <a:pt x="170789" y="52768"/>
                </a:lnTo>
                <a:lnTo>
                  <a:pt x="185458" y="52768"/>
                </a:lnTo>
                <a:lnTo>
                  <a:pt x="185458" y="31191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8/3/2020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315929" y="695756"/>
            <a:ext cx="1126489" cy="1016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chemeClr val="bg1"/>
                </a:solidFill>
                <a:latin typeface="Noto Sans CJK JP Medium"/>
                <a:cs typeface="Noto Sans CJK JP Medium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56285" y="2459482"/>
            <a:ext cx="13613130" cy="70576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5142738" y="9944862"/>
            <a:ext cx="4840224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756285" y="9944862"/>
            <a:ext cx="3478911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8/3/2020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0890504" y="9944862"/>
            <a:ext cx="3478911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hyperlink" Target="mailto:lium_info@lium.io" TargetMode="External"/><Relationship Id="rId7" Type="http://schemas.openxmlformats.org/officeDocument/2006/relationships/image" Target="../media/image29.png"/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hyperlink" Target="http://www.facebook.com/liumproject" TargetMode="External"/><Relationship Id="rId4" Type="http://schemas.openxmlformats.org/officeDocument/2006/relationships/hyperlink" Target="mailto:o@lium.io" TargetMode="External"/><Relationship Id="rId9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object 2">
            <a:extLst>
              <a:ext uri="{FF2B5EF4-FFF2-40B4-BE49-F238E27FC236}">
                <a16:creationId xmlns:a16="http://schemas.microsoft.com/office/drawing/2014/main" id="{C33ED8EE-A982-4894-9518-6DF40934EF4C}"/>
              </a:ext>
            </a:extLst>
          </p:cNvPr>
          <p:cNvSpPr txBox="1"/>
          <p:nvPr/>
        </p:nvSpPr>
        <p:spPr>
          <a:xfrm>
            <a:off x="8303450" y="8565540"/>
            <a:ext cx="631000" cy="1821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b="0" spc="-55" dirty="0">
                <a:solidFill>
                  <a:srgbClr val="FFFFFF"/>
                </a:solidFill>
                <a:latin typeface="Noto Sans CJK JP Medium"/>
                <a:cs typeface="Noto Sans CJK JP Medium"/>
              </a:rPr>
              <a:t>웹사이트</a:t>
            </a:r>
            <a:endParaRPr sz="1100">
              <a:latin typeface="Noto Sans CJK JP Medium"/>
              <a:cs typeface="Noto Sans CJK JP Medium"/>
            </a:endParaRPr>
          </a:p>
        </p:txBody>
      </p:sp>
      <p:sp>
        <p:nvSpPr>
          <p:cNvPr id="24" name="object 3">
            <a:extLst>
              <a:ext uri="{FF2B5EF4-FFF2-40B4-BE49-F238E27FC236}">
                <a16:creationId xmlns:a16="http://schemas.microsoft.com/office/drawing/2014/main" id="{F00C25AA-BB8E-4860-806B-7422C509CE36}"/>
              </a:ext>
            </a:extLst>
          </p:cNvPr>
          <p:cNvSpPr txBox="1"/>
          <p:nvPr/>
        </p:nvSpPr>
        <p:spPr>
          <a:xfrm>
            <a:off x="8303450" y="8883077"/>
            <a:ext cx="513080" cy="1821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b="0" spc="-55" dirty="0">
                <a:solidFill>
                  <a:srgbClr val="FFFFFF"/>
                </a:solidFill>
                <a:latin typeface="Noto Sans CJK JP Medium"/>
                <a:cs typeface="Noto Sans CJK JP Medium"/>
              </a:rPr>
              <a:t>이메일</a:t>
            </a:r>
            <a:endParaRPr sz="1100">
              <a:latin typeface="Noto Sans CJK JP Medium"/>
              <a:cs typeface="Noto Sans CJK JP Medium"/>
            </a:endParaRPr>
          </a:p>
        </p:txBody>
      </p:sp>
      <p:sp>
        <p:nvSpPr>
          <p:cNvPr id="25" name="object 4">
            <a:extLst>
              <a:ext uri="{FF2B5EF4-FFF2-40B4-BE49-F238E27FC236}">
                <a16:creationId xmlns:a16="http://schemas.microsoft.com/office/drawing/2014/main" id="{805E93D6-3D8A-459C-91B9-B52D294C7F86}"/>
              </a:ext>
            </a:extLst>
          </p:cNvPr>
          <p:cNvSpPr txBox="1"/>
          <p:nvPr/>
        </p:nvSpPr>
        <p:spPr>
          <a:xfrm>
            <a:off x="8303450" y="9200615"/>
            <a:ext cx="513080" cy="1821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b="0" spc="-55" dirty="0">
                <a:solidFill>
                  <a:srgbClr val="FFFFFF"/>
                </a:solidFill>
                <a:latin typeface="Noto Sans CJK JP Medium"/>
                <a:cs typeface="Noto Sans CJK JP Medium"/>
              </a:rPr>
              <a:t>트위터</a:t>
            </a:r>
            <a:endParaRPr sz="1100">
              <a:latin typeface="Noto Sans CJK JP Medium"/>
              <a:cs typeface="Noto Sans CJK JP Medium"/>
            </a:endParaRPr>
          </a:p>
        </p:txBody>
      </p:sp>
      <p:sp>
        <p:nvSpPr>
          <p:cNvPr id="26" name="object 5">
            <a:extLst>
              <a:ext uri="{FF2B5EF4-FFF2-40B4-BE49-F238E27FC236}">
                <a16:creationId xmlns:a16="http://schemas.microsoft.com/office/drawing/2014/main" id="{8BD37FE4-44C8-43EB-91F8-C918D763AE4B}"/>
              </a:ext>
            </a:extLst>
          </p:cNvPr>
          <p:cNvSpPr txBox="1"/>
          <p:nvPr/>
        </p:nvSpPr>
        <p:spPr>
          <a:xfrm>
            <a:off x="8303450" y="9518153"/>
            <a:ext cx="631000" cy="1821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b="0" spc="-55" dirty="0">
                <a:solidFill>
                  <a:srgbClr val="FFFFFF"/>
                </a:solidFill>
                <a:latin typeface="Noto Sans CJK JP Medium"/>
                <a:cs typeface="Noto Sans CJK JP Medium"/>
              </a:rPr>
              <a:t>페이스북</a:t>
            </a:r>
            <a:endParaRPr sz="1100">
              <a:latin typeface="Noto Sans CJK JP Medium"/>
              <a:cs typeface="Noto Sans CJK JP Medium"/>
            </a:endParaRPr>
          </a:p>
        </p:txBody>
      </p:sp>
      <p:sp>
        <p:nvSpPr>
          <p:cNvPr id="27" name="object 6">
            <a:extLst>
              <a:ext uri="{FF2B5EF4-FFF2-40B4-BE49-F238E27FC236}">
                <a16:creationId xmlns:a16="http://schemas.microsoft.com/office/drawing/2014/main" id="{D9A62C93-0F01-4210-A9AF-D1E92879C31F}"/>
              </a:ext>
            </a:extLst>
          </p:cNvPr>
          <p:cNvSpPr txBox="1"/>
          <p:nvPr/>
        </p:nvSpPr>
        <p:spPr>
          <a:xfrm>
            <a:off x="8303450" y="9835692"/>
            <a:ext cx="631000" cy="1821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b="0" spc="-55" dirty="0">
                <a:solidFill>
                  <a:srgbClr val="FFFFFF"/>
                </a:solidFill>
                <a:latin typeface="Noto Sans CJK JP Medium"/>
                <a:cs typeface="Noto Sans CJK JP Medium"/>
              </a:rPr>
              <a:t>미디엄</a:t>
            </a:r>
            <a:endParaRPr sz="1100">
              <a:latin typeface="Noto Sans CJK JP Medium"/>
              <a:cs typeface="Noto Sans CJK JP Medium"/>
            </a:endParaRPr>
          </a:p>
        </p:txBody>
      </p:sp>
      <p:sp>
        <p:nvSpPr>
          <p:cNvPr id="28" name="object 7">
            <a:extLst>
              <a:ext uri="{FF2B5EF4-FFF2-40B4-BE49-F238E27FC236}">
                <a16:creationId xmlns:a16="http://schemas.microsoft.com/office/drawing/2014/main" id="{FD770922-D985-4DB4-B115-7A7ADC947694}"/>
              </a:ext>
            </a:extLst>
          </p:cNvPr>
          <p:cNvSpPr txBox="1"/>
          <p:nvPr/>
        </p:nvSpPr>
        <p:spPr>
          <a:xfrm>
            <a:off x="9233852" y="8565680"/>
            <a:ext cx="452755" cy="193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spc="-15" dirty="0">
                <a:solidFill>
                  <a:srgbClr val="FFFFFF"/>
                </a:solidFill>
                <a:latin typeface="Trebuchet MS"/>
                <a:cs typeface="Trebuchet MS"/>
              </a:rPr>
              <a:t>lium.io</a:t>
            </a:r>
            <a:endParaRPr sz="1100">
              <a:latin typeface="Trebuchet MS"/>
              <a:cs typeface="Trebuchet MS"/>
            </a:endParaRPr>
          </a:p>
        </p:txBody>
      </p:sp>
      <p:sp>
        <p:nvSpPr>
          <p:cNvPr id="29" name="object 8">
            <a:extLst>
              <a:ext uri="{FF2B5EF4-FFF2-40B4-BE49-F238E27FC236}">
                <a16:creationId xmlns:a16="http://schemas.microsoft.com/office/drawing/2014/main" id="{C6F09F80-172D-4467-952E-EBFFD36E759A}"/>
              </a:ext>
            </a:extLst>
          </p:cNvPr>
          <p:cNvSpPr txBox="1"/>
          <p:nvPr/>
        </p:nvSpPr>
        <p:spPr>
          <a:xfrm>
            <a:off x="9233852" y="8883218"/>
            <a:ext cx="1158240" cy="193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spc="-5" dirty="0">
                <a:solidFill>
                  <a:srgbClr val="FFFFFF"/>
                </a:solidFill>
                <a:latin typeface="Trebuchet MS"/>
                <a:cs typeface="Trebuchet MS"/>
                <a:hlinkClick r:id="rId3"/>
              </a:rPr>
              <a:t>lium_inf</a:t>
            </a:r>
            <a:r>
              <a:rPr sz="1100" spc="-5" dirty="0">
                <a:solidFill>
                  <a:srgbClr val="FFFFFF"/>
                </a:solidFill>
                <a:latin typeface="Trebuchet MS"/>
                <a:cs typeface="Trebuchet MS"/>
                <a:hlinkClick r:id="rId4"/>
              </a:rPr>
              <a:t>o@lium.io</a:t>
            </a:r>
            <a:endParaRPr sz="1100">
              <a:latin typeface="Trebuchet MS"/>
              <a:cs typeface="Trebuchet MS"/>
            </a:endParaRPr>
          </a:p>
        </p:txBody>
      </p:sp>
      <p:sp>
        <p:nvSpPr>
          <p:cNvPr id="30" name="object 9">
            <a:extLst>
              <a:ext uri="{FF2B5EF4-FFF2-40B4-BE49-F238E27FC236}">
                <a16:creationId xmlns:a16="http://schemas.microsoft.com/office/drawing/2014/main" id="{15A18F51-B71B-42DB-BD70-A331C2157049}"/>
              </a:ext>
            </a:extLst>
          </p:cNvPr>
          <p:cNvSpPr txBox="1"/>
          <p:nvPr/>
        </p:nvSpPr>
        <p:spPr>
          <a:xfrm>
            <a:off x="9233852" y="9200756"/>
            <a:ext cx="2059305" cy="193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spc="-5" dirty="0">
                <a:solidFill>
                  <a:srgbClr val="FFFFFF"/>
                </a:solidFill>
                <a:latin typeface="Trebuchet MS"/>
                <a:cs typeface="Trebuchet MS"/>
              </a:rPr>
              <a:t>https://twitter.com/Liumoficial</a:t>
            </a:r>
            <a:endParaRPr sz="1100">
              <a:latin typeface="Trebuchet MS"/>
              <a:cs typeface="Trebuchet MS"/>
            </a:endParaRPr>
          </a:p>
        </p:txBody>
      </p:sp>
      <p:sp>
        <p:nvSpPr>
          <p:cNvPr id="31" name="object 10">
            <a:extLst>
              <a:ext uri="{FF2B5EF4-FFF2-40B4-BE49-F238E27FC236}">
                <a16:creationId xmlns:a16="http://schemas.microsoft.com/office/drawing/2014/main" id="{6E74E33D-57AF-4DB6-84E4-7C7F2B05038A}"/>
              </a:ext>
            </a:extLst>
          </p:cNvPr>
          <p:cNvSpPr txBox="1"/>
          <p:nvPr/>
        </p:nvSpPr>
        <p:spPr>
          <a:xfrm>
            <a:off x="9233852" y="9518294"/>
            <a:ext cx="2554605" cy="193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spc="-10" dirty="0">
                <a:solidFill>
                  <a:srgbClr val="FFFFFF"/>
                </a:solidFill>
                <a:latin typeface="Trebuchet MS"/>
                <a:cs typeface="Trebuchet MS"/>
              </a:rPr>
              <a:t>https://</a:t>
            </a:r>
            <a:r>
              <a:rPr sz="1100" spc="-10" dirty="0">
                <a:solidFill>
                  <a:srgbClr val="FFFFFF"/>
                </a:solidFill>
                <a:latin typeface="Trebuchet MS"/>
                <a:cs typeface="Trebuchet MS"/>
                <a:hlinkClick r:id="rId5"/>
              </a:rPr>
              <a:t>www.facebook.com/liumproject</a:t>
            </a:r>
            <a:endParaRPr sz="1100">
              <a:latin typeface="Trebuchet MS"/>
              <a:cs typeface="Trebuchet MS"/>
            </a:endParaRPr>
          </a:p>
        </p:txBody>
      </p:sp>
      <p:sp>
        <p:nvSpPr>
          <p:cNvPr id="32" name="object 11">
            <a:extLst>
              <a:ext uri="{FF2B5EF4-FFF2-40B4-BE49-F238E27FC236}">
                <a16:creationId xmlns:a16="http://schemas.microsoft.com/office/drawing/2014/main" id="{0383BAD0-C877-43DF-A4C4-F91293F53193}"/>
              </a:ext>
            </a:extLst>
          </p:cNvPr>
          <p:cNvSpPr txBox="1"/>
          <p:nvPr/>
        </p:nvSpPr>
        <p:spPr>
          <a:xfrm>
            <a:off x="9233852" y="9835832"/>
            <a:ext cx="2204085" cy="193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spc="-5" dirty="0">
                <a:solidFill>
                  <a:srgbClr val="FFFFFF"/>
                </a:solidFill>
                <a:latin typeface="Trebuchet MS"/>
                <a:cs typeface="Trebuchet MS"/>
              </a:rPr>
              <a:t>https://medium.com/lium-project</a:t>
            </a:r>
            <a:endParaRPr sz="1100">
              <a:latin typeface="Trebuchet MS"/>
              <a:cs typeface="Trebuchet MS"/>
            </a:endParaRPr>
          </a:p>
        </p:txBody>
      </p:sp>
      <p:grpSp>
        <p:nvGrpSpPr>
          <p:cNvPr id="33" name="object 12">
            <a:extLst>
              <a:ext uri="{FF2B5EF4-FFF2-40B4-BE49-F238E27FC236}">
                <a16:creationId xmlns:a16="http://schemas.microsoft.com/office/drawing/2014/main" id="{7D3A8177-B92A-44AB-B5B8-E467AF5C4D75}"/>
              </a:ext>
            </a:extLst>
          </p:cNvPr>
          <p:cNvGrpSpPr/>
          <p:nvPr/>
        </p:nvGrpSpPr>
        <p:grpSpPr>
          <a:xfrm>
            <a:off x="8064004" y="8609939"/>
            <a:ext cx="3713479" cy="1378585"/>
            <a:chOff x="8064004" y="8609939"/>
            <a:chExt cx="3713479" cy="1378585"/>
          </a:xfrm>
        </p:grpSpPr>
        <p:sp>
          <p:nvSpPr>
            <p:cNvPr id="34" name="object 13">
              <a:extLst>
                <a:ext uri="{FF2B5EF4-FFF2-40B4-BE49-F238E27FC236}">
                  <a16:creationId xmlns:a16="http://schemas.microsoft.com/office/drawing/2014/main" id="{48402FDB-1722-437C-95DB-C55808FC119A}"/>
                </a:ext>
              </a:extLst>
            </p:cNvPr>
            <p:cNvSpPr/>
            <p:nvPr/>
          </p:nvSpPr>
          <p:spPr>
            <a:xfrm>
              <a:off x="8316150" y="8818562"/>
              <a:ext cx="3460750" cy="0"/>
            </a:xfrm>
            <a:custGeom>
              <a:avLst/>
              <a:gdLst/>
              <a:ahLst/>
              <a:cxnLst/>
              <a:rect l="l" t="t" r="r" b="b"/>
              <a:pathLst>
                <a:path w="3460750">
                  <a:moveTo>
                    <a:pt x="0" y="0"/>
                  </a:moveTo>
                  <a:lnTo>
                    <a:pt x="3460737" y="0"/>
                  </a:lnTo>
                </a:path>
              </a:pathLst>
            </a:custGeom>
            <a:ln w="635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5" name="object 14">
              <a:extLst>
                <a:ext uri="{FF2B5EF4-FFF2-40B4-BE49-F238E27FC236}">
                  <a16:creationId xmlns:a16="http://schemas.microsoft.com/office/drawing/2014/main" id="{68187899-51C9-4F01-B91D-4833AF32D11C}"/>
                </a:ext>
              </a:extLst>
            </p:cNvPr>
            <p:cNvSpPr/>
            <p:nvPr/>
          </p:nvSpPr>
          <p:spPr>
            <a:xfrm>
              <a:off x="8316150" y="9141701"/>
              <a:ext cx="3460750" cy="0"/>
            </a:xfrm>
            <a:custGeom>
              <a:avLst/>
              <a:gdLst/>
              <a:ahLst/>
              <a:cxnLst/>
              <a:rect l="l" t="t" r="r" b="b"/>
              <a:pathLst>
                <a:path w="3460750">
                  <a:moveTo>
                    <a:pt x="0" y="0"/>
                  </a:moveTo>
                  <a:lnTo>
                    <a:pt x="3460737" y="0"/>
                  </a:lnTo>
                </a:path>
              </a:pathLst>
            </a:custGeom>
            <a:ln w="635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6" name="object 15">
              <a:extLst>
                <a:ext uri="{FF2B5EF4-FFF2-40B4-BE49-F238E27FC236}">
                  <a16:creationId xmlns:a16="http://schemas.microsoft.com/office/drawing/2014/main" id="{A62E8D90-BDF4-4299-B67C-598EB86B50A4}"/>
                </a:ext>
              </a:extLst>
            </p:cNvPr>
            <p:cNvSpPr/>
            <p:nvPr/>
          </p:nvSpPr>
          <p:spPr>
            <a:xfrm>
              <a:off x="8316150" y="9464850"/>
              <a:ext cx="3460750" cy="0"/>
            </a:xfrm>
            <a:custGeom>
              <a:avLst/>
              <a:gdLst/>
              <a:ahLst/>
              <a:cxnLst/>
              <a:rect l="l" t="t" r="r" b="b"/>
              <a:pathLst>
                <a:path w="3460750">
                  <a:moveTo>
                    <a:pt x="0" y="0"/>
                  </a:moveTo>
                  <a:lnTo>
                    <a:pt x="3460737" y="0"/>
                  </a:lnTo>
                </a:path>
              </a:pathLst>
            </a:custGeom>
            <a:ln w="635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7" name="object 16">
              <a:extLst>
                <a:ext uri="{FF2B5EF4-FFF2-40B4-BE49-F238E27FC236}">
                  <a16:creationId xmlns:a16="http://schemas.microsoft.com/office/drawing/2014/main" id="{02B40C68-8950-4083-B0CC-7224417E2BF4}"/>
                </a:ext>
              </a:extLst>
            </p:cNvPr>
            <p:cNvSpPr/>
            <p:nvPr/>
          </p:nvSpPr>
          <p:spPr>
            <a:xfrm>
              <a:off x="8316150" y="9787992"/>
              <a:ext cx="3460750" cy="0"/>
            </a:xfrm>
            <a:custGeom>
              <a:avLst/>
              <a:gdLst/>
              <a:ahLst/>
              <a:cxnLst/>
              <a:rect l="l" t="t" r="r" b="b"/>
              <a:pathLst>
                <a:path w="3460750">
                  <a:moveTo>
                    <a:pt x="0" y="0"/>
                  </a:moveTo>
                  <a:lnTo>
                    <a:pt x="3460737" y="0"/>
                  </a:lnTo>
                </a:path>
              </a:pathLst>
            </a:custGeom>
            <a:ln w="635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8" name="object 17">
              <a:extLst>
                <a:ext uri="{FF2B5EF4-FFF2-40B4-BE49-F238E27FC236}">
                  <a16:creationId xmlns:a16="http://schemas.microsoft.com/office/drawing/2014/main" id="{25B41F45-C625-4036-B6B4-AD4408B74FD8}"/>
                </a:ext>
              </a:extLst>
            </p:cNvPr>
            <p:cNvSpPr/>
            <p:nvPr/>
          </p:nvSpPr>
          <p:spPr>
            <a:xfrm>
              <a:off x="8069071" y="9883485"/>
              <a:ext cx="128079" cy="104978"/>
            </a:xfrm>
            <a:prstGeom prst="rect">
              <a:avLst/>
            </a:prstGeom>
            <a:blipFill>
              <a:blip r:embed="rId6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9" name="object 18">
              <a:extLst>
                <a:ext uri="{FF2B5EF4-FFF2-40B4-BE49-F238E27FC236}">
                  <a16:creationId xmlns:a16="http://schemas.microsoft.com/office/drawing/2014/main" id="{E76C18EA-F16A-4CA4-A81D-9485EE309C8B}"/>
                </a:ext>
              </a:extLst>
            </p:cNvPr>
            <p:cNvSpPr/>
            <p:nvPr/>
          </p:nvSpPr>
          <p:spPr>
            <a:xfrm>
              <a:off x="8064258" y="9241129"/>
              <a:ext cx="132892" cy="108000"/>
            </a:xfrm>
            <a:prstGeom prst="rect">
              <a:avLst/>
            </a:prstGeom>
            <a:blipFill>
              <a:blip r:embed="rId7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0" name="object 19">
              <a:extLst>
                <a:ext uri="{FF2B5EF4-FFF2-40B4-BE49-F238E27FC236}">
                  <a16:creationId xmlns:a16="http://schemas.microsoft.com/office/drawing/2014/main" id="{3E52C471-6F49-4888-834D-060F85C44B52}"/>
                </a:ext>
              </a:extLst>
            </p:cNvPr>
            <p:cNvSpPr/>
            <p:nvPr/>
          </p:nvSpPr>
          <p:spPr>
            <a:xfrm>
              <a:off x="8105089" y="9562306"/>
              <a:ext cx="56515" cy="108585"/>
            </a:xfrm>
            <a:custGeom>
              <a:avLst/>
              <a:gdLst/>
              <a:ahLst/>
              <a:cxnLst/>
              <a:rect l="l" t="t" r="r" b="b"/>
              <a:pathLst>
                <a:path w="56515" h="108584">
                  <a:moveTo>
                    <a:pt x="48234" y="0"/>
                  </a:moveTo>
                  <a:lnTo>
                    <a:pt x="41211" y="0"/>
                  </a:lnTo>
                  <a:lnTo>
                    <a:pt x="31170" y="1655"/>
                  </a:lnTo>
                  <a:lnTo>
                    <a:pt x="23371" y="6530"/>
                  </a:lnTo>
                  <a:lnTo>
                    <a:pt x="18319" y="14487"/>
                  </a:lnTo>
                  <a:lnTo>
                    <a:pt x="16522" y="25387"/>
                  </a:lnTo>
                  <a:lnTo>
                    <a:pt x="16522" y="39535"/>
                  </a:lnTo>
                  <a:lnTo>
                    <a:pt x="0" y="39535"/>
                  </a:lnTo>
                  <a:lnTo>
                    <a:pt x="0" y="58800"/>
                  </a:lnTo>
                  <a:lnTo>
                    <a:pt x="16522" y="58800"/>
                  </a:lnTo>
                  <a:lnTo>
                    <a:pt x="16522" y="108000"/>
                  </a:lnTo>
                  <a:lnTo>
                    <a:pt x="36398" y="108000"/>
                  </a:lnTo>
                  <a:lnTo>
                    <a:pt x="36398" y="58800"/>
                  </a:lnTo>
                  <a:lnTo>
                    <a:pt x="52984" y="58800"/>
                  </a:lnTo>
                  <a:lnTo>
                    <a:pt x="55460" y="39535"/>
                  </a:lnTo>
                  <a:lnTo>
                    <a:pt x="36398" y="39535"/>
                  </a:lnTo>
                  <a:lnTo>
                    <a:pt x="36398" y="21716"/>
                  </a:lnTo>
                  <a:lnTo>
                    <a:pt x="37934" y="17932"/>
                  </a:lnTo>
                  <a:lnTo>
                    <a:pt x="56032" y="17919"/>
                  </a:lnTo>
                  <a:lnTo>
                    <a:pt x="56032" y="761"/>
                  </a:lnTo>
                  <a:lnTo>
                    <a:pt x="4823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1" name="object 20">
              <a:extLst>
                <a:ext uri="{FF2B5EF4-FFF2-40B4-BE49-F238E27FC236}">
                  <a16:creationId xmlns:a16="http://schemas.microsoft.com/office/drawing/2014/main" id="{554933FE-0991-4D72-9361-A0C17847850D}"/>
                </a:ext>
              </a:extLst>
            </p:cNvPr>
            <p:cNvSpPr/>
            <p:nvPr/>
          </p:nvSpPr>
          <p:spPr>
            <a:xfrm>
              <a:off x="8076704" y="8938031"/>
              <a:ext cx="108000" cy="85801"/>
            </a:xfrm>
            <a:prstGeom prst="rect">
              <a:avLst/>
            </a:prstGeom>
            <a:blipFill>
              <a:blip r:embed="rId8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2" name="object 21">
              <a:extLst>
                <a:ext uri="{FF2B5EF4-FFF2-40B4-BE49-F238E27FC236}">
                  <a16:creationId xmlns:a16="http://schemas.microsoft.com/office/drawing/2014/main" id="{FF773F25-CE18-4200-ADC3-36750048D45B}"/>
                </a:ext>
              </a:extLst>
            </p:cNvPr>
            <p:cNvSpPr/>
            <p:nvPr/>
          </p:nvSpPr>
          <p:spPr>
            <a:xfrm>
              <a:off x="8064004" y="8609939"/>
              <a:ext cx="133400" cy="108000"/>
            </a:xfrm>
            <a:prstGeom prst="rect">
              <a:avLst/>
            </a:prstGeom>
            <a:blipFill>
              <a:blip r:embed="rId9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726074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7559040" y="2"/>
            <a:ext cx="7560945" cy="10692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8997695" y="2448968"/>
            <a:ext cx="4684776" cy="576072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2"/>
            <a:ext cx="7562088" cy="1069200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9576003" y="4893576"/>
            <a:ext cx="4104004" cy="0"/>
          </a:xfrm>
          <a:custGeom>
            <a:avLst/>
            <a:gdLst/>
            <a:ahLst/>
            <a:cxnLst/>
            <a:rect l="l" t="t" r="r" b="b"/>
            <a:pathLst>
              <a:path w="4104005">
                <a:moveTo>
                  <a:pt x="0" y="0"/>
                </a:moveTo>
                <a:lnTo>
                  <a:pt x="4103992" y="0"/>
                </a:lnTo>
              </a:path>
            </a:pathLst>
          </a:custGeom>
          <a:ln w="6350">
            <a:solidFill>
              <a:srgbClr val="C2C1C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9576003" y="5991580"/>
            <a:ext cx="4104004" cy="0"/>
          </a:xfrm>
          <a:custGeom>
            <a:avLst/>
            <a:gdLst/>
            <a:ahLst/>
            <a:cxnLst/>
            <a:rect l="l" t="t" r="r" b="b"/>
            <a:pathLst>
              <a:path w="4104005">
                <a:moveTo>
                  <a:pt x="0" y="0"/>
                </a:moveTo>
                <a:lnTo>
                  <a:pt x="4103992" y="0"/>
                </a:lnTo>
              </a:path>
            </a:pathLst>
          </a:custGeom>
          <a:ln w="6350">
            <a:solidFill>
              <a:srgbClr val="C2C1C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9576003" y="7089584"/>
            <a:ext cx="4104004" cy="0"/>
          </a:xfrm>
          <a:custGeom>
            <a:avLst/>
            <a:gdLst/>
            <a:ahLst/>
            <a:cxnLst/>
            <a:rect l="l" t="t" r="r" b="b"/>
            <a:pathLst>
              <a:path w="4104005">
                <a:moveTo>
                  <a:pt x="0" y="0"/>
                </a:moveTo>
                <a:lnTo>
                  <a:pt x="4103992" y="0"/>
                </a:lnTo>
              </a:path>
            </a:pathLst>
          </a:custGeom>
          <a:ln w="6350">
            <a:solidFill>
              <a:srgbClr val="C2C1C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9551784" y="2930220"/>
            <a:ext cx="110363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b="0" spc="-114" dirty="0">
                <a:solidFill>
                  <a:srgbClr val="221815"/>
                </a:solidFill>
                <a:latin typeface="Verdana"/>
                <a:cs typeface="Verdana"/>
              </a:rPr>
              <a:t>V</a:t>
            </a:r>
            <a:r>
              <a:rPr sz="3000" b="0" spc="-80" dirty="0">
                <a:solidFill>
                  <a:srgbClr val="221815"/>
                </a:solidFill>
                <a:latin typeface="Verdana"/>
                <a:cs typeface="Verdana"/>
              </a:rPr>
              <a:t>ision</a:t>
            </a:r>
            <a:endParaRPr sz="3000">
              <a:latin typeface="Verdana"/>
              <a:cs typeface="Verdan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9247873" y="3812908"/>
            <a:ext cx="80645" cy="177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000" spc="-95" dirty="0">
                <a:solidFill>
                  <a:srgbClr val="5177BB"/>
                </a:solidFill>
                <a:latin typeface="Trebuchet MS"/>
                <a:cs typeface="Trebuchet MS"/>
              </a:rPr>
              <a:t>1</a:t>
            </a:r>
            <a:endParaRPr sz="1000">
              <a:latin typeface="Trebuchet MS"/>
              <a:cs typeface="Trebuchet MS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9563303" y="3754818"/>
            <a:ext cx="1103630" cy="543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1700" spc="-85" dirty="0">
                <a:solidFill>
                  <a:srgbClr val="221815"/>
                </a:solidFill>
                <a:latin typeface="Noto Sans CJK JP Bold"/>
                <a:cs typeface="Noto Sans CJK JP Bold"/>
              </a:rPr>
              <a:t>세상 모든  거래를</a:t>
            </a:r>
            <a:r>
              <a:rPr sz="1700" spc="20" dirty="0">
                <a:solidFill>
                  <a:srgbClr val="221815"/>
                </a:solidFill>
                <a:latin typeface="Noto Sans CJK JP Bold"/>
                <a:cs typeface="Noto Sans CJK JP Bold"/>
              </a:rPr>
              <a:t> </a:t>
            </a:r>
            <a:r>
              <a:rPr sz="1700" spc="-85" dirty="0">
                <a:solidFill>
                  <a:srgbClr val="221815"/>
                </a:solidFill>
                <a:latin typeface="Noto Sans CJK JP Bold"/>
                <a:cs typeface="Noto Sans CJK JP Bold"/>
              </a:rPr>
              <a:t>담다</a:t>
            </a:r>
            <a:endParaRPr sz="1700">
              <a:latin typeface="Noto Sans CJK JP Bold"/>
              <a:cs typeface="Noto Sans CJK JP 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9238030" y="5043309"/>
            <a:ext cx="100330" cy="177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000" spc="60" dirty="0">
                <a:solidFill>
                  <a:srgbClr val="5177BB"/>
                </a:solidFill>
                <a:latin typeface="Trebuchet MS"/>
                <a:cs typeface="Trebuchet MS"/>
              </a:rPr>
              <a:t>2</a:t>
            </a:r>
            <a:endParaRPr sz="1000">
              <a:latin typeface="Trebuchet MS"/>
              <a:cs typeface="Trebuchet MS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9563302" y="4979809"/>
            <a:ext cx="1352347" cy="543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1700" spc="-85" dirty="0">
                <a:solidFill>
                  <a:srgbClr val="221815"/>
                </a:solidFill>
                <a:latin typeface="Noto Sans CJK JP Bold"/>
                <a:cs typeface="Noto Sans CJK JP Bold"/>
              </a:rPr>
              <a:t>중개자가 없는  세상</a:t>
            </a:r>
            <a:endParaRPr sz="1700">
              <a:latin typeface="Noto Sans CJK JP Bold"/>
              <a:cs typeface="Noto Sans CJK JP 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9237776" y="6146152"/>
            <a:ext cx="100965" cy="177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000" spc="65" dirty="0">
                <a:solidFill>
                  <a:srgbClr val="5177BB"/>
                </a:solidFill>
                <a:latin typeface="Trebuchet MS"/>
                <a:cs typeface="Trebuchet MS"/>
              </a:rPr>
              <a:t>3</a:t>
            </a:r>
            <a:endParaRPr sz="1000">
              <a:latin typeface="Trebuchet MS"/>
              <a:cs typeface="Trebuchet MS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9563303" y="6077801"/>
            <a:ext cx="1352346" cy="27443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85" dirty="0">
                <a:solidFill>
                  <a:srgbClr val="221815"/>
                </a:solidFill>
                <a:latin typeface="Noto Sans CJK JP Bold"/>
                <a:cs typeface="Noto Sans CJK JP Bold"/>
              </a:rPr>
              <a:t>글로벌</a:t>
            </a:r>
            <a:r>
              <a:rPr sz="1700" spc="35" dirty="0">
                <a:solidFill>
                  <a:srgbClr val="221815"/>
                </a:solidFill>
                <a:latin typeface="Noto Sans CJK JP Bold"/>
                <a:cs typeface="Noto Sans CJK JP Bold"/>
              </a:rPr>
              <a:t> </a:t>
            </a:r>
            <a:r>
              <a:rPr sz="1700" spc="-85" dirty="0">
                <a:solidFill>
                  <a:srgbClr val="221815"/>
                </a:solidFill>
                <a:latin typeface="Noto Sans CJK JP Bold"/>
                <a:cs typeface="Noto Sans CJK JP Bold"/>
              </a:rPr>
              <a:t>서비스</a:t>
            </a:r>
            <a:endParaRPr sz="1700">
              <a:latin typeface="Noto Sans CJK JP Bold"/>
              <a:cs typeface="Noto Sans CJK JP Bold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9236824" y="7239317"/>
            <a:ext cx="102870" cy="177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000" spc="80" dirty="0">
                <a:solidFill>
                  <a:srgbClr val="5177BB"/>
                </a:solidFill>
                <a:latin typeface="Trebuchet MS"/>
                <a:cs typeface="Trebuchet MS"/>
              </a:rPr>
              <a:t>4</a:t>
            </a:r>
            <a:endParaRPr sz="1000">
              <a:latin typeface="Trebuchet MS"/>
              <a:cs typeface="Trebuchet MS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9563303" y="7175817"/>
            <a:ext cx="971347" cy="5488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1700" spc="-85">
                <a:solidFill>
                  <a:srgbClr val="221815"/>
                </a:solidFill>
                <a:latin typeface="Noto Sans CJK JP Bold"/>
                <a:cs typeface="Noto Sans CJK JP Bold"/>
              </a:rPr>
              <a:t>초일류  </a:t>
            </a:r>
            <a:endParaRPr lang="en-US" sz="1700" spc="-85">
              <a:solidFill>
                <a:srgbClr val="221815"/>
              </a:solidFill>
              <a:latin typeface="Noto Sans CJK JP Bold"/>
              <a:cs typeface="Noto Sans CJK JP Bold"/>
            </a:endParaRPr>
          </a:p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1700" spc="-85">
                <a:solidFill>
                  <a:srgbClr val="221815"/>
                </a:solidFill>
                <a:latin typeface="Noto Sans CJK JP Bold"/>
                <a:cs typeface="Noto Sans CJK JP Bold"/>
              </a:rPr>
              <a:t>기업</a:t>
            </a:r>
            <a:r>
              <a:rPr sz="1700" spc="20">
                <a:solidFill>
                  <a:srgbClr val="221815"/>
                </a:solidFill>
                <a:latin typeface="Noto Sans CJK JP Bold"/>
                <a:cs typeface="Noto Sans CJK JP Bold"/>
              </a:rPr>
              <a:t> </a:t>
            </a:r>
            <a:r>
              <a:rPr sz="1700" spc="-85" dirty="0">
                <a:solidFill>
                  <a:srgbClr val="221815"/>
                </a:solidFill>
                <a:latin typeface="Noto Sans CJK JP Bold"/>
                <a:cs typeface="Noto Sans CJK JP Bold"/>
              </a:rPr>
              <a:t>도약</a:t>
            </a:r>
            <a:endParaRPr sz="1700">
              <a:latin typeface="Noto Sans CJK JP Bold"/>
              <a:cs typeface="Noto Sans CJK JP Bold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483901" y="10048315"/>
            <a:ext cx="174625" cy="177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000" spc="50" dirty="0">
                <a:solidFill>
                  <a:srgbClr val="FFFFFF"/>
                </a:solidFill>
                <a:latin typeface="RobotoRegular"/>
                <a:cs typeface="RobotoRegular"/>
              </a:rPr>
              <a:t>0</a:t>
            </a:r>
            <a:r>
              <a:rPr sz="1000" dirty="0">
                <a:solidFill>
                  <a:srgbClr val="FFFFFF"/>
                </a:solidFill>
                <a:latin typeface="RobotoRegular"/>
                <a:cs typeface="RobotoRegular"/>
              </a:rPr>
              <a:t>1</a:t>
            </a:r>
            <a:endParaRPr sz="1000">
              <a:latin typeface="RobotoRegular"/>
              <a:cs typeface="RobotoRegular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4443963" y="10035615"/>
            <a:ext cx="189865" cy="193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spc="55" dirty="0">
                <a:solidFill>
                  <a:srgbClr val="FFFFFF"/>
                </a:solidFill>
                <a:latin typeface="RobotoRegular"/>
                <a:cs typeface="RobotoRegular"/>
              </a:rPr>
              <a:t>0</a:t>
            </a:r>
            <a:r>
              <a:rPr sz="1100" dirty="0">
                <a:solidFill>
                  <a:srgbClr val="FFFFFF"/>
                </a:solidFill>
                <a:latin typeface="RobotoRegular"/>
                <a:cs typeface="RobotoRegular"/>
              </a:rPr>
              <a:t>2</a:t>
            </a:r>
            <a:endParaRPr sz="1100">
              <a:latin typeface="RobotoRegular"/>
              <a:cs typeface="RobotoRegular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61271DE-DD0E-49B2-A66D-52F9F25FD9E1}"/>
              </a:ext>
            </a:extLst>
          </p:cNvPr>
          <p:cNvSpPr/>
          <p:nvPr/>
        </p:nvSpPr>
        <p:spPr>
          <a:xfrm>
            <a:off x="1426006" y="2448968"/>
            <a:ext cx="4964400" cy="5760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541020">
              <a:lnSpc>
                <a:spcPct val="100000"/>
              </a:lnSpc>
            </a:pPr>
            <a:r>
              <a:rPr lang="en-US" altLang="ko-KR" sz="3200" spc="-50">
                <a:solidFill>
                  <a:srgbClr val="221815"/>
                </a:solidFill>
                <a:latin typeface="Verdana"/>
                <a:cs typeface="Verdana"/>
              </a:rPr>
              <a:t>Mission</a:t>
            </a:r>
            <a:endParaRPr lang="ko-KR" altLang="en-US" sz="3200">
              <a:latin typeface="Verdana"/>
              <a:cs typeface="Verdana"/>
            </a:endParaRPr>
          </a:p>
          <a:p>
            <a:pPr marL="575945" marR="563880">
              <a:lnSpc>
                <a:spcPct val="143900"/>
              </a:lnSpc>
              <a:spcBef>
                <a:spcPts val="2305"/>
              </a:spcBef>
            </a:pPr>
            <a:r>
              <a:rPr lang="ko-KR" altLang="en-US" sz="1100" spc="-55">
                <a:solidFill>
                  <a:srgbClr val="221815"/>
                </a:solidFill>
                <a:latin typeface="Noto Sans CJK JP Black"/>
                <a:cs typeface="Noto Sans CJK JP Black"/>
              </a:rPr>
              <a:t>글로브릿지는 세계</a:t>
            </a:r>
            <a:r>
              <a:rPr lang="en-US" altLang="ko-KR" sz="1100" spc="-55">
                <a:solidFill>
                  <a:srgbClr val="221815"/>
                </a:solidFill>
                <a:latin typeface="Noto Sans CJK JP Black"/>
                <a:cs typeface="Noto Sans CJK JP Black"/>
              </a:rPr>
              <a:t>(GLOBAL) </a:t>
            </a:r>
            <a:r>
              <a:rPr lang="ko-KR" altLang="en-US" sz="1100" spc="-55">
                <a:solidFill>
                  <a:srgbClr val="221815"/>
                </a:solidFill>
                <a:latin typeface="Noto Sans CJK JP Black"/>
                <a:cs typeface="Noto Sans CJK JP Black"/>
              </a:rPr>
              <a:t>와 다리</a:t>
            </a:r>
            <a:r>
              <a:rPr lang="en-US" altLang="ko-KR" sz="1100" spc="-55">
                <a:solidFill>
                  <a:srgbClr val="221815"/>
                </a:solidFill>
                <a:latin typeface="Noto Sans CJK JP Black"/>
                <a:cs typeface="Noto Sans CJK JP Black"/>
              </a:rPr>
              <a:t>(BRIDGE)</a:t>
            </a:r>
            <a:r>
              <a:rPr lang="ko-KR" altLang="en-US" sz="1100" spc="-55">
                <a:solidFill>
                  <a:srgbClr val="221815"/>
                </a:solidFill>
                <a:latin typeface="Noto Sans CJK JP Black"/>
                <a:cs typeface="Noto Sans CJK JP Black"/>
              </a:rPr>
              <a:t>의 합성어로 기존의 중개자들의 폐해를 최소화하고 세상 모든 사람들이 제약을 받지 않고 연결될 수 있는 플랫폼을 만드는 것을 목표로 하고 있습니다</a:t>
            </a:r>
            <a:r>
              <a:rPr lang="en-US" altLang="ko-KR" sz="1100" spc="-55">
                <a:solidFill>
                  <a:srgbClr val="221815"/>
                </a:solidFill>
                <a:latin typeface="Noto Sans CJK JP Black"/>
                <a:cs typeface="Noto Sans CJK JP Black"/>
              </a:rPr>
              <a:t>.</a:t>
            </a:r>
          </a:p>
          <a:p>
            <a:pPr marL="575945" marR="563880">
              <a:lnSpc>
                <a:spcPct val="143900"/>
              </a:lnSpc>
              <a:spcBef>
                <a:spcPts val="2305"/>
              </a:spcBef>
            </a:pPr>
            <a:r>
              <a:rPr lang="en-US" altLang="ko-KR" sz="1100" spc="-55">
                <a:solidFill>
                  <a:srgbClr val="221815"/>
                </a:solidFill>
                <a:latin typeface="Noto Sans CJK JP Black"/>
                <a:cs typeface="Noto Sans CJK JP Black"/>
              </a:rPr>
              <a:t> </a:t>
            </a:r>
            <a:r>
              <a:rPr lang="ko-KR" altLang="en-US" sz="1100" spc="-55">
                <a:solidFill>
                  <a:srgbClr val="221815"/>
                </a:solidFill>
                <a:latin typeface="Noto Sans CJK JP Black"/>
                <a:cs typeface="Noto Sans CJK JP Black"/>
              </a:rPr>
              <a:t>글로브릿지는 기업과 개인 간 구인구직뿐만이 아니라 부동산 거래</a:t>
            </a:r>
            <a:r>
              <a:rPr lang="en-US" altLang="ko-KR" sz="1100" spc="-55">
                <a:solidFill>
                  <a:srgbClr val="221815"/>
                </a:solidFill>
                <a:latin typeface="Noto Sans CJK JP Black"/>
                <a:cs typeface="Noto Sans CJK JP Black"/>
              </a:rPr>
              <a:t>, </a:t>
            </a:r>
            <a:r>
              <a:rPr lang="ko-KR" altLang="en-US" sz="1100" spc="-55">
                <a:solidFill>
                  <a:srgbClr val="221815"/>
                </a:solidFill>
                <a:latin typeface="Noto Sans CJK JP Black"/>
                <a:cs typeface="Noto Sans CJK JP Black"/>
              </a:rPr>
              <a:t>중고차 거래</a:t>
            </a:r>
            <a:r>
              <a:rPr lang="en-US" altLang="ko-KR" sz="1100" spc="-55">
                <a:solidFill>
                  <a:srgbClr val="221815"/>
                </a:solidFill>
                <a:latin typeface="Noto Sans CJK JP Black"/>
                <a:cs typeface="Noto Sans CJK JP Black"/>
              </a:rPr>
              <a:t>, </a:t>
            </a:r>
            <a:r>
              <a:rPr lang="ko-KR" altLang="en-US" sz="1100" spc="-55">
                <a:solidFill>
                  <a:srgbClr val="221815"/>
                </a:solidFill>
                <a:latin typeface="Noto Sans CJK JP Black"/>
                <a:cs typeface="Noto Sans CJK JP Black"/>
              </a:rPr>
              <a:t>전자상거래 등의 다양한 중개 서비스들을 추진해 나갈 것입니다</a:t>
            </a:r>
            <a:r>
              <a:rPr lang="en-US" altLang="ko-KR" sz="1100" spc="-55">
                <a:solidFill>
                  <a:srgbClr val="221815"/>
                </a:solidFill>
                <a:latin typeface="Noto Sans CJK JP Black"/>
                <a:cs typeface="Noto Sans CJK JP Black"/>
              </a:rPr>
              <a:t>.</a:t>
            </a:r>
          </a:p>
          <a:p>
            <a:pPr marL="575945" marR="563880">
              <a:lnSpc>
                <a:spcPct val="143900"/>
              </a:lnSpc>
              <a:spcBef>
                <a:spcPts val="2305"/>
              </a:spcBef>
            </a:pPr>
            <a:r>
              <a:rPr lang="ko-KR" altLang="en-US" sz="1100" spc="-55">
                <a:solidFill>
                  <a:srgbClr val="221815"/>
                </a:solidFill>
                <a:latin typeface="Noto Sans CJK JP Black"/>
                <a:cs typeface="Noto Sans CJK JP Black"/>
              </a:rPr>
              <a:t>나아가</a:t>
            </a:r>
            <a:r>
              <a:rPr lang="en-US" altLang="ko-KR" sz="1100" spc="-55">
                <a:solidFill>
                  <a:srgbClr val="221815"/>
                </a:solidFill>
                <a:latin typeface="Noto Sans CJK JP Black"/>
                <a:cs typeface="Noto Sans CJK JP Black"/>
              </a:rPr>
              <a:t>, B2B, C2C, C2B, B2C</a:t>
            </a:r>
            <a:r>
              <a:rPr lang="ko-KR" altLang="en-US" sz="1100" spc="-55">
                <a:solidFill>
                  <a:srgbClr val="221815"/>
                </a:solidFill>
                <a:latin typeface="Noto Sans CJK JP Black"/>
                <a:cs typeface="Noto Sans CJK JP Black"/>
              </a:rPr>
              <a:t>까지 포용한 공간을 제공하여</a:t>
            </a:r>
            <a:r>
              <a:rPr lang="en-US" altLang="ko-KR" sz="1100" spc="-55">
                <a:solidFill>
                  <a:srgbClr val="221815"/>
                </a:solidFill>
                <a:latin typeface="Noto Sans CJK JP Black"/>
                <a:cs typeface="Noto Sans CJK JP Black"/>
              </a:rPr>
              <a:t>, </a:t>
            </a:r>
            <a:r>
              <a:rPr lang="ko-KR" altLang="en-US" sz="1100" spc="-55">
                <a:solidFill>
                  <a:srgbClr val="221815"/>
                </a:solidFill>
                <a:latin typeface="Noto Sans CJK JP Black"/>
                <a:cs typeface="Noto Sans CJK JP Black"/>
              </a:rPr>
              <a:t>블록체인을 기반으로 페널티 제도와 보상 시스템</a:t>
            </a:r>
            <a:r>
              <a:rPr lang="en-US" altLang="ko-KR" sz="1100" spc="-55">
                <a:solidFill>
                  <a:srgbClr val="221815"/>
                </a:solidFill>
                <a:latin typeface="Noto Sans CJK JP Black"/>
                <a:cs typeface="Noto Sans CJK JP Black"/>
              </a:rPr>
              <a:t>, </a:t>
            </a:r>
            <a:r>
              <a:rPr lang="ko-KR" altLang="en-US" sz="1100" spc="-55">
                <a:solidFill>
                  <a:srgbClr val="221815"/>
                </a:solidFill>
                <a:latin typeface="Noto Sans CJK JP Black"/>
                <a:cs typeface="Noto Sans CJK JP Black"/>
              </a:rPr>
              <a:t>매칭 시스템을 활용하여 신뢰할 수 있는 중개 서비스를 시행할 것입니다</a:t>
            </a:r>
            <a:r>
              <a:rPr lang="en-US" altLang="ko-KR" sz="1100" spc="-55">
                <a:solidFill>
                  <a:srgbClr val="221815"/>
                </a:solidFill>
                <a:latin typeface="Noto Sans CJK JP Black"/>
                <a:cs typeface="Noto Sans CJK JP Black"/>
              </a:rPr>
              <a:t>. </a:t>
            </a:r>
          </a:p>
          <a:p>
            <a:pPr marL="575945" marR="563880">
              <a:lnSpc>
                <a:spcPct val="150000"/>
              </a:lnSpc>
              <a:spcBef>
                <a:spcPts val="2305"/>
              </a:spcBef>
            </a:pPr>
            <a:r>
              <a:rPr lang="ko-KR" altLang="en-US" sz="1100" spc="-55">
                <a:solidFill>
                  <a:srgbClr val="221815"/>
                </a:solidFill>
                <a:latin typeface="Noto Sans CJK JP Black"/>
                <a:cs typeface="Noto Sans CJK JP Black"/>
              </a:rPr>
              <a:t>글로브릿지는 새롭고 차별화된 서비스로 글로벌 시장을 개척해 나가겠습니다</a:t>
            </a:r>
            <a:r>
              <a:rPr lang="en-US" altLang="ko-KR" sz="1100" spc="-55">
                <a:solidFill>
                  <a:srgbClr val="221815"/>
                </a:solidFill>
                <a:latin typeface="Noto Sans CJK JP Black"/>
                <a:cs typeface="Noto Sans CJK JP Black"/>
              </a:rPr>
              <a:t>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15119985" cy="1069200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440048" y="6466903"/>
            <a:ext cx="4176395" cy="1961514"/>
          </a:xfrm>
          <a:custGeom>
            <a:avLst/>
            <a:gdLst/>
            <a:ahLst/>
            <a:cxnLst/>
            <a:rect l="l" t="t" r="r" b="b"/>
            <a:pathLst>
              <a:path w="4176394" h="1961515">
                <a:moveTo>
                  <a:pt x="4176001" y="1566341"/>
                </a:moveTo>
                <a:lnTo>
                  <a:pt x="0" y="1566341"/>
                </a:lnTo>
                <a:lnTo>
                  <a:pt x="0" y="1961438"/>
                </a:lnTo>
                <a:lnTo>
                  <a:pt x="4176001" y="1961438"/>
                </a:lnTo>
                <a:lnTo>
                  <a:pt x="4176001" y="1566341"/>
                </a:lnTo>
                <a:close/>
              </a:path>
              <a:path w="4176394" h="1961515">
                <a:moveTo>
                  <a:pt x="4176001" y="0"/>
                </a:moveTo>
                <a:lnTo>
                  <a:pt x="0" y="0"/>
                </a:lnTo>
                <a:lnTo>
                  <a:pt x="0" y="395109"/>
                </a:lnTo>
                <a:lnTo>
                  <a:pt x="4176001" y="395109"/>
                </a:lnTo>
                <a:lnTo>
                  <a:pt x="4176001" y="0"/>
                </a:lnTo>
                <a:close/>
              </a:path>
            </a:pathLst>
          </a:custGeom>
          <a:solidFill>
            <a:srgbClr val="FFFFFF">
              <a:alpha val="3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8038604" y="2812592"/>
            <a:ext cx="1238885" cy="284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60" dirty="0">
                <a:solidFill>
                  <a:srgbClr val="FFFFFF"/>
                </a:solidFill>
                <a:latin typeface="Verdana"/>
                <a:cs typeface="Verdana"/>
              </a:rPr>
              <a:t>Opportunity</a:t>
            </a:r>
            <a:endParaRPr sz="17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0427296" y="2764879"/>
            <a:ext cx="4450754" cy="12323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3900"/>
              </a:lnSpc>
              <a:spcBef>
                <a:spcPts val="100"/>
              </a:spcBef>
            </a:pP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온라인 시장은 인터넷 기술 발전과 온라인 거래의 대중화와 </a:t>
            </a:r>
            <a:r>
              <a:rPr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함께 성장해왔습</a:t>
            </a:r>
            <a:r>
              <a:rPr sz="1100" spc="-65">
                <a:solidFill>
                  <a:srgbClr val="FFFFFF"/>
                </a:solidFill>
                <a:latin typeface="Noto Sans CJK JP Black"/>
                <a:cs typeface="Noto Sans CJK JP Black"/>
              </a:rPr>
              <a:t>니다</a:t>
            </a:r>
            <a:r>
              <a:rPr sz="1100" spc="-6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.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그러나 온라인 시장에서 중개 플랫폼의 독점화 </a:t>
            </a:r>
            <a:r>
              <a:rPr sz="1100" spc="-32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·</a:t>
            </a:r>
            <a:r>
              <a:rPr sz="1100" spc="6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거대화라는 </a:t>
            </a:r>
            <a:r>
              <a:rPr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문제점은 </a:t>
            </a:r>
            <a:endParaRPr lang="en-US" sz="1100" spc="-55">
              <a:solidFill>
                <a:srgbClr val="FFFFFF"/>
              </a:solidFill>
              <a:latin typeface="Noto Sans CJK JP Black"/>
              <a:cs typeface="Noto Sans CJK JP Black"/>
            </a:endParaRPr>
          </a:p>
          <a:p>
            <a:pPr marL="12700" marR="5080">
              <a:lnSpc>
                <a:spcPct val="143900"/>
              </a:lnSpc>
              <a:spcBef>
                <a:spcPts val="100"/>
              </a:spcBef>
            </a:pPr>
            <a:r>
              <a:rPr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여전히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해결되지 않은 채로 </a:t>
            </a:r>
            <a:r>
              <a:rPr sz="1100" spc="-6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남아있습니다</a:t>
            </a:r>
            <a:r>
              <a:rPr sz="1100" spc="-60">
                <a:solidFill>
                  <a:srgbClr val="FFFFFF"/>
                </a:solidFill>
                <a:latin typeface="Noto Sans CJK JP Black"/>
                <a:cs typeface="Noto Sans CJK JP Black"/>
              </a:rPr>
              <a:t>. </a:t>
            </a:r>
            <a:r>
              <a:rPr lang="en-US" sz="1100" spc="-60">
                <a:solidFill>
                  <a:srgbClr val="FFFFFF"/>
                </a:solidFill>
                <a:latin typeface="Noto Sans CJK JP Black"/>
                <a:cs typeface="Noto Sans CJK JP Black"/>
              </a:rPr>
              <a:t>GRDBRIDGE</a:t>
            </a:r>
            <a:r>
              <a:rPr lang="ko-KR" altLang="en-US" sz="1100" spc="-50">
                <a:solidFill>
                  <a:srgbClr val="FFFFFF"/>
                </a:solidFill>
                <a:latin typeface="Noto Sans CJK JP Black"/>
                <a:cs typeface="Noto Sans CJK JP Black"/>
              </a:rPr>
              <a:t>는 </a:t>
            </a:r>
            <a:r>
              <a:rPr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이러한 문제점을 </a:t>
            </a:r>
            <a:endParaRPr lang="en-US" sz="1100" spc="-55">
              <a:solidFill>
                <a:srgbClr val="FFFFFF"/>
              </a:solidFill>
              <a:latin typeface="Noto Sans CJK JP Black"/>
              <a:cs typeface="Noto Sans CJK JP Black"/>
            </a:endParaRPr>
          </a:p>
          <a:p>
            <a:pPr marL="12700" marR="5080">
              <a:lnSpc>
                <a:spcPct val="143900"/>
              </a:lnSpc>
              <a:spcBef>
                <a:spcPts val="100"/>
              </a:spcBef>
            </a:pPr>
            <a:r>
              <a:rPr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해결하고 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수요와</a:t>
            </a:r>
            <a:r>
              <a:rPr sz="1100" spc="6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공급의</a:t>
            </a:r>
            <a:r>
              <a:rPr sz="1100" spc="6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매칭을</a:t>
            </a:r>
            <a:r>
              <a:rPr sz="1100" spc="6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제공하는</a:t>
            </a:r>
            <a:r>
              <a:rPr sz="1100" spc="6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혁신적인</a:t>
            </a:r>
            <a:r>
              <a:rPr sz="1100" spc="6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플랫폼으로</a:t>
            </a:r>
            <a:r>
              <a:rPr sz="1100" spc="6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발돋움</a:t>
            </a:r>
            <a:r>
              <a:rPr sz="1100" spc="6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할</a:t>
            </a:r>
            <a:r>
              <a:rPr sz="1100" spc="6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6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것입니다.</a:t>
            </a:r>
            <a:endParaRPr sz="1100">
              <a:latin typeface="Noto Sans CJK JP Black"/>
              <a:cs typeface="Noto Sans CJK JP Black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8032254" y="4240606"/>
            <a:ext cx="979169" cy="284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40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1700" spc="-9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1700" spc="-55" dirty="0">
                <a:solidFill>
                  <a:srgbClr val="FFFFFF"/>
                </a:solidFill>
                <a:latin typeface="Verdana"/>
                <a:cs typeface="Verdana"/>
              </a:rPr>
              <a:t>oblems</a:t>
            </a:r>
            <a:endParaRPr sz="1700">
              <a:latin typeface="Verdana"/>
              <a:cs typeface="Verdan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0427295" y="4189578"/>
            <a:ext cx="4603155" cy="12323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3900"/>
              </a:lnSpc>
              <a:spcBef>
                <a:spcPts val="100"/>
              </a:spcBef>
            </a:pP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플랫폼을 통해 구매자와 판매자 간의 거래가 이뤄지는 시장을 양면시장이라고  </a:t>
            </a:r>
            <a:r>
              <a:rPr sz="1100" spc="-6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합니다.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양면시장 안에서는 중개자가 존재하게 </a:t>
            </a:r>
            <a:r>
              <a:rPr sz="1100" spc="-6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되는데,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시장 초기 </a:t>
            </a:r>
            <a:r>
              <a:rPr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중개자는  </a:t>
            </a:r>
            <a:endParaRPr lang="en-US" sz="1100" spc="-55">
              <a:solidFill>
                <a:srgbClr val="FFFFFF"/>
              </a:solidFill>
              <a:latin typeface="Noto Sans CJK JP Black"/>
              <a:cs typeface="Noto Sans CJK JP Black"/>
            </a:endParaRPr>
          </a:p>
          <a:p>
            <a:pPr marL="12700" marR="5080">
              <a:lnSpc>
                <a:spcPct val="143900"/>
              </a:lnSpc>
              <a:spcBef>
                <a:spcPts val="100"/>
              </a:spcBef>
            </a:pPr>
            <a:r>
              <a:rPr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프로모션이나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서비스 정책을 통해 유저들을 유입시키기 위해 </a:t>
            </a:r>
            <a:r>
              <a:rPr sz="1100" spc="-6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노력합니다</a:t>
            </a:r>
            <a:r>
              <a:rPr sz="1100" spc="-60">
                <a:solidFill>
                  <a:srgbClr val="FFFFFF"/>
                </a:solidFill>
                <a:latin typeface="Noto Sans CJK JP Black"/>
                <a:cs typeface="Noto Sans CJK JP Black"/>
              </a:rPr>
              <a:t>.  </a:t>
            </a:r>
            <a:endParaRPr lang="en-US" sz="1100" spc="-60">
              <a:solidFill>
                <a:srgbClr val="FFFFFF"/>
              </a:solidFill>
              <a:latin typeface="Noto Sans CJK JP Black"/>
              <a:cs typeface="Noto Sans CJK JP Black"/>
            </a:endParaRPr>
          </a:p>
          <a:p>
            <a:pPr marL="12700" marR="5080">
              <a:lnSpc>
                <a:spcPct val="143900"/>
              </a:lnSpc>
              <a:spcBef>
                <a:spcPts val="100"/>
              </a:spcBef>
            </a:pPr>
            <a:r>
              <a:rPr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그러나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플랫폼의 규모가 커진 </a:t>
            </a:r>
            <a:r>
              <a:rPr sz="1100" spc="-6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후,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중개자는 플랫폼 내의 허위 </a:t>
            </a:r>
            <a:r>
              <a:rPr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정보를  방관하거나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높은 중개 수수료를 도입하는 등의 독점적인 행동을 </a:t>
            </a:r>
            <a:r>
              <a:rPr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일삼고  </a:t>
            </a:r>
            <a:r>
              <a:rPr sz="1100" spc="-60">
                <a:solidFill>
                  <a:srgbClr val="FFFFFF"/>
                </a:solidFill>
                <a:latin typeface="Noto Sans CJK JP Black"/>
                <a:cs typeface="Noto Sans CJK JP Black"/>
              </a:rPr>
              <a:t>있습니다</a:t>
            </a:r>
            <a:r>
              <a:rPr sz="1100" spc="-6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.</a:t>
            </a:r>
            <a:endParaRPr sz="1100">
              <a:latin typeface="Noto Sans CJK JP Black"/>
              <a:cs typeface="Noto Sans CJK JP Black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0440060" y="6577082"/>
            <a:ext cx="4176395" cy="1974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1200" spc="-5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양면시장</a:t>
            </a:r>
            <a:endParaRPr sz="1200">
              <a:latin typeface="Noto Sans CJK JP Black"/>
              <a:cs typeface="Noto Sans CJK JP Black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0763250" y="7241730"/>
            <a:ext cx="685800" cy="3949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800" spc="-4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갑</a:t>
            </a:r>
            <a:endParaRPr sz="800">
              <a:latin typeface="Noto Sans CJK JP Black"/>
              <a:cs typeface="Noto Sans CJK JP Black"/>
            </a:endParaRPr>
          </a:p>
          <a:p>
            <a:pPr algn="ctr">
              <a:lnSpc>
                <a:spcPct val="100000"/>
              </a:lnSpc>
              <a:spcBef>
                <a:spcPts val="50"/>
              </a:spcBef>
            </a:pPr>
            <a:r>
              <a:rPr sz="1600" b="1" spc="-70" dirty="0">
                <a:solidFill>
                  <a:srgbClr val="FFFFFF"/>
                </a:solidFill>
                <a:latin typeface="Noto Sans CJK JP Medium"/>
                <a:cs typeface="Noto Sans CJK JP Medium"/>
              </a:rPr>
              <a:t>판매자</a:t>
            </a:r>
            <a:endParaRPr sz="1600" b="1">
              <a:latin typeface="Noto Sans CJK JP Medium"/>
              <a:cs typeface="Noto Sans CJK JP Medium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3840079" y="7241730"/>
            <a:ext cx="603884" cy="3949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800" spc="-4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갑</a:t>
            </a:r>
            <a:endParaRPr sz="800">
              <a:latin typeface="Noto Sans CJK JP Black"/>
              <a:cs typeface="Noto Sans CJK JP Black"/>
            </a:endParaRPr>
          </a:p>
          <a:p>
            <a:pPr algn="ctr">
              <a:spcBef>
                <a:spcPts val="50"/>
              </a:spcBef>
            </a:pPr>
            <a:r>
              <a:rPr sz="1600" b="1" spc="-70" dirty="0">
                <a:solidFill>
                  <a:srgbClr val="FFFFFF"/>
                </a:solidFill>
                <a:latin typeface="Noto Sans CJK JP Medium"/>
              </a:rPr>
              <a:t>소비자</a:t>
            </a:r>
            <a:endParaRPr sz="1600" b="1" spc="-70">
              <a:solidFill>
                <a:srgbClr val="FFFFFF"/>
              </a:solidFill>
              <a:latin typeface="Noto Sans CJK JP Medium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2349173" y="7216219"/>
            <a:ext cx="424409" cy="357505"/>
          </a:xfrm>
          <a:prstGeom prst="rect">
            <a:avLst/>
          </a:prstGeom>
        </p:spPr>
        <p:txBody>
          <a:bodyPr vert="horz" wrap="square" lIns="0" tIns="381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300"/>
              </a:spcBef>
            </a:pPr>
            <a:r>
              <a:rPr sz="800" spc="-4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을</a:t>
            </a:r>
            <a:endParaRPr sz="800">
              <a:latin typeface="Noto Sans CJK JP Black"/>
              <a:cs typeface="Noto Sans CJK JP Black"/>
            </a:endParaRPr>
          </a:p>
          <a:p>
            <a:pPr algn="ctr">
              <a:lnSpc>
                <a:spcPct val="100000"/>
              </a:lnSpc>
              <a:spcBef>
                <a:spcPts val="250"/>
              </a:spcBef>
            </a:pPr>
            <a:r>
              <a:rPr sz="1000" spc="-5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중개자</a:t>
            </a:r>
            <a:endParaRPr sz="1000">
              <a:latin typeface="Noto Sans CJK JP Black"/>
              <a:cs typeface="Noto Sans CJK JP Black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8017433" y="1033068"/>
            <a:ext cx="1274445" cy="10922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6700"/>
              </a:lnSpc>
              <a:spcBef>
                <a:spcPts val="95"/>
              </a:spcBef>
            </a:pPr>
            <a:r>
              <a:rPr sz="3000" spc="-70" dirty="0">
                <a:solidFill>
                  <a:srgbClr val="FFFFFF"/>
                </a:solidFill>
                <a:latin typeface="Verdana"/>
                <a:cs typeface="Verdana"/>
              </a:rPr>
              <a:t>Mar</a:t>
            </a:r>
            <a:r>
              <a:rPr sz="3000" spc="-140" dirty="0">
                <a:solidFill>
                  <a:srgbClr val="FFFFFF"/>
                </a:solidFill>
                <a:latin typeface="Verdana"/>
                <a:cs typeface="Verdana"/>
              </a:rPr>
              <a:t>k</a:t>
            </a:r>
            <a:r>
              <a:rPr sz="3000" spc="-80" dirty="0">
                <a:solidFill>
                  <a:srgbClr val="FFFFFF"/>
                </a:solidFill>
                <a:latin typeface="Verdana"/>
                <a:cs typeface="Verdana"/>
              </a:rPr>
              <a:t>et  </a:t>
            </a:r>
            <a:r>
              <a:rPr sz="3000" spc="-140" dirty="0">
                <a:solidFill>
                  <a:srgbClr val="FFFFFF"/>
                </a:solidFill>
                <a:latin typeface="Verdana"/>
                <a:cs typeface="Verdana"/>
              </a:rPr>
              <a:t>Insight</a:t>
            </a:r>
            <a:endParaRPr sz="3000">
              <a:latin typeface="Verdana"/>
              <a:cs typeface="Verdana"/>
            </a:endParaRPr>
          </a:p>
        </p:txBody>
      </p:sp>
      <p:grpSp>
        <p:nvGrpSpPr>
          <p:cNvPr id="14" name="object 14"/>
          <p:cNvGrpSpPr/>
          <p:nvPr/>
        </p:nvGrpSpPr>
        <p:grpSpPr>
          <a:xfrm>
            <a:off x="10440009" y="6460540"/>
            <a:ext cx="4176396" cy="3139024"/>
            <a:chOff x="10440009" y="6460540"/>
            <a:chExt cx="4176396" cy="3139024"/>
          </a:xfrm>
        </p:grpSpPr>
        <p:sp>
          <p:nvSpPr>
            <p:cNvPr id="15" name="object 15"/>
            <p:cNvSpPr/>
            <p:nvPr/>
          </p:nvSpPr>
          <p:spPr>
            <a:xfrm>
              <a:off x="10440010" y="6460540"/>
              <a:ext cx="4176395" cy="1579245"/>
            </a:xfrm>
            <a:custGeom>
              <a:avLst/>
              <a:gdLst/>
              <a:ahLst/>
              <a:cxnLst/>
              <a:rect l="l" t="t" r="r" b="b"/>
              <a:pathLst>
                <a:path w="4176394" h="1579245">
                  <a:moveTo>
                    <a:pt x="4175988" y="1566341"/>
                  </a:moveTo>
                  <a:lnTo>
                    <a:pt x="0" y="1566341"/>
                  </a:lnTo>
                  <a:lnTo>
                    <a:pt x="0" y="1579041"/>
                  </a:lnTo>
                  <a:lnTo>
                    <a:pt x="4175988" y="1579041"/>
                  </a:lnTo>
                  <a:lnTo>
                    <a:pt x="4175988" y="1566341"/>
                  </a:lnTo>
                  <a:close/>
                </a:path>
                <a:path w="4176394" h="1579245">
                  <a:moveTo>
                    <a:pt x="4175988" y="395122"/>
                  </a:moveTo>
                  <a:lnTo>
                    <a:pt x="0" y="395122"/>
                  </a:lnTo>
                  <a:lnTo>
                    <a:pt x="0" y="407822"/>
                  </a:lnTo>
                  <a:lnTo>
                    <a:pt x="4175988" y="407822"/>
                  </a:lnTo>
                  <a:lnTo>
                    <a:pt x="4175988" y="395122"/>
                  </a:lnTo>
                  <a:close/>
                </a:path>
                <a:path w="4176394" h="1579245">
                  <a:moveTo>
                    <a:pt x="4175988" y="0"/>
                  </a:moveTo>
                  <a:lnTo>
                    <a:pt x="0" y="0"/>
                  </a:lnTo>
                  <a:lnTo>
                    <a:pt x="0" y="12700"/>
                  </a:lnTo>
                  <a:lnTo>
                    <a:pt x="4175988" y="12700"/>
                  </a:lnTo>
                  <a:lnTo>
                    <a:pt x="4175988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11626582" y="7139990"/>
              <a:ext cx="186690" cy="615315"/>
            </a:xfrm>
            <a:custGeom>
              <a:avLst/>
              <a:gdLst/>
              <a:ahLst/>
              <a:cxnLst/>
              <a:rect l="l" t="t" r="r" b="b"/>
              <a:pathLst>
                <a:path w="186690" h="615315">
                  <a:moveTo>
                    <a:pt x="0" y="0"/>
                  </a:moveTo>
                  <a:lnTo>
                    <a:pt x="186258" y="302107"/>
                  </a:lnTo>
                  <a:lnTo>
                    <a:pt x="0" y="615238"/>
                  </a:lnTo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13349401" y="7140003"/>
              <a:ext cx="186690" cy="615315"/>
            </a:xfrm>
            <a:custGeom>
              <a:avLst/>
              <a:gdLst/>
              <a:ahLst/>
              <a:cxnLst/>
              <a:rect l="l" t="t" r="r" b="b"/>
              <a:pathLst>
                <a:path w="186690" h="615315">
                  <a:moveTo>
                    <a:pt x="186258" y="615238"/>
                  </a:moveTo>
                  <a:lnTo>
                    <a:pt x="0" y="313143"/>
                  </a:lnTo>
                  <a:lnTo>
                    <a:pt x="186258" y="0"/>
                  </a:lnTo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10440009" y="8421992"/>
              <a:ext cx="4176395" cy="12700"/>
            </a:xfrm>
            <a:custGeom>
              <a:avLst/>
              <a:gdLst/>
              <a:ahLst/>
              <a:cxnLst/>
              <a:rect l="l" t="t" r="r" b="b"/>
              <a:pathLst>
                <a:path w="4176394" h="12700">
                  <a:moveTo>
                    <a:pt x="0" y="12699"/>
                  </a:moveTo>
                  <a:lnTo>
                    <a:pt x="4175988" y="12699"/>
                  </a:lnTo>
                  <a:lnTo>
                    <a:pt x="4175988" y="0"/>
                  </a:lnTo>
                  <a:lnTo>
                    <a:pt x="0" y="0"/>
                  </a:lnTo>
                  <a:lnTo>
                    <a:pt x="0" y="1269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10440009" y="9599564"/>
              <a:ext cx="4176395" cy="0"/>
            </a:xfrm>
            <a:custGeom>
              <a:avLst/>
              <a:gdLst/>
              <a:ahLst/>
              <a:cxnLst/>
              <a:rect l="l" t="t" r="r" b="b"/>
              <a:pathLst>
                <a:path w="4176394">
                  <a:moveTo>
                    <a:pt x="0" y="0"/>
                  </a:moveTo>
                  <a:lnTo>
                    <a:pt x="4175988" y="0"/>
                  </a:lnTo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11626570" y="8706333"/>
              <a:ext cx="186690" cy="615315"/>
            </a:xfrm>
            <a:custGeom>
              <a:avLst/>
              <a:gdLst/>
              <a:ahLst/>
              <a:cxnLst/>
              <a:rect l="l" t="t" r="r" b="b"/>
              <a:pathLst>
                <a:path w="186690" h="615315">
                  <a:moveTo>
                    <a:pt x="186258" y="615238"/>
                  </a:moveTo>
                  <a:lnTo>
                    <a:pt x="0" y="313131"/>
                  </a:lnTo>
                  <a:lnTo>
                    <a:pt x="186258" y="0"/>
                  </a:lnTo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13349350" y="8706333"/>
              <a:ext cx="186690" cy="615315"/>
            </a:xfrm>
            <a:custGeom>
              <a:avLst/>
              <a:gdLst/>
              <a:ahLst/>
              <a:cxnLst/>
              <a:rect l="l" t="t" r="r" b="b"/>
              <a:pathLst>
                <a:path w="186690" h="615315">
                  <a:moveTo>
                    <a:pt x="0" y="0"/>
                  </a:moveTo>
                  <a:lnTo>
                    <a:pt x="186258" y="302094"/>
                  </a:lnTo>
                  <a:lnTo>
                    <a:pt x="0" y="615238"/>
                  </a:lnTo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3" name="object 23"/>
          <p:cNvSpPr txBox="1"/>
          <p:nvPr/>
        </p:nvSpPr>
        <p:spPr>
          <a:xfrm>
            <a:off x="11841396" y="8132104"/>
            <a:ext cx="1540790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-5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독점적 지위 확보</a:t>
            </a:r>
            <a:r>
              <a:rPr sz="1400" spc="2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400" spc="-5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후</a:t>
            </a:r>
            <a:endParaRPr sz="1400">
              <a:latin typeface="Noto Sans CJK JP Black"/>
              <a:cs typeface="Noto Sans CJK JP Black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10938991" y="8782548"/>
            <a:ext cx="488391" cy="357505"/>
          </a:xfrm>
          <a:prstGeom prst="rect">
            <a:avLst/>
          </a:prstGeom>
        </p:spPr>
        <p:txBody>
          <a:bodyPr vert="horz" wrap="square" lIns="0" tIns="381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300"/>
              </a:spcBef>
            </a:pPr>
            <a:r>
              <a:rPr sz="800" spc="-4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을</a:t>
            </a:r>
            <a:endParaRPr sz="800">
              <a:latin typeface="Noto Sans CJK JP Black"/>
              <a:cs typeface="Noto Sans CJK JP Black"/>
            </a:endParaRPr>
          </a:p>
          <a:p>
            <a:pPr algn="ctr">
              <a:lnSpc>
                <a:spcPct val="100000"/>
              </a:lnSpc>
              <a:spcBef>
                <a:spcPts val="250"/>
              </a:spcBef>
            </a:pPr>
            <a:r>
              <a:rPr sz="1000" spc="-5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판매자</a:t>
            </a:r>
            <a:endParaRPr sz="1000">
              <a:latin typeface="Noto Sans CJK JP Black"/>
              <a:cs typeface="Noto Sans CJK JP Black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13906499" y="8782548"/>
            <a:ext cx="451903" cy="357505"/>
          </a:xfrm>
          <a:prstGeom prst="rect">
            <a:avLst/>
          </a:prstGeom>
        </p:spPr>
        <p:txBody>
          <a:bodyPr vert="horz" wrap="square" lIns="0" tIns="381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300"/>
              </a:spcBef>
            </a:pPr>
            <a:r>
              <a:rPr sz="800" spc="-4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을</a:t>
            </a:r>
            <a:endParaRPr sz="800">
              <a:latin typeface="Noto Sans CJK JP Black"/>
              <a:cs typeface="Noto Sans CJK JP Black"/>
            </a:endParaRPr>
          </a:p>
          <a:p>
            <a:pPr algn="ctr">
              <a:lnSpc>
                <a:spcPct val="100000"/>
              </a:lnSpc>
              <a:spcBef>
                <a:spcPts val="250"/>
              </a:spcBef>
            </a:pPr>
            <a:r>
              <a:rPr sz="1000" spc="-5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소비자</a:t>
            </a:r>
            <a:endParaRPr sz="1000">
              <a:latin typeface="Noto Sans CJK JP Black"/>
              <a:cs typeface="Noto Sans CJK JP Black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12282728" y="8808060"/>
            <a:ext cx="659129" cy="3949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800" spc="-4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갑</a:t>
            </a:r>
            <a:endParaRPr sz="800">
              <a:latin typeface="Noto Sans CJK JP Black"/>
              <a:cs typeface="Noto Sans CJK JP Black"/>
            </a:endParaRPr>
          </a:p>
          <a:p>
            <a:pPr algn="ctr">
              <a:lnSpc>
                <a:spcPct val="100000"/>
              </a:lnSpc>
              <a:spcBef>
                <a:spcPts val="50"/>
              </a:spcBef>
            </a:pPr>
            <a:r>
              <a:rPr sz="1600" b="1" spc="-70" dirty="0">
                <a:solidFill>
                  <a:srgbClr val="FFFFFF"/>
                </a:solidFill>
                <a:latin typeface="Noto Sans CJK JP Medium"/>
              </a:rPr>
              <a:t>중개자</a:t>
            </a:r>
            <a:endParaRPr sz="1600" b="1" spc="-70">
              <a:solidFill>
                <a:srgbClr val="FFFFFF"/>
              </a:solidFill>
              <a:latin typeface="Noto Sans CJK JP Medium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14443963" y="10035615"/>
            <a:ext cx="189865" cy="193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spc="55" dirty="0">
                <a:solidFill>
                  <a:srgbClr val="FFFFFF"/>
                </a:solidFill>
                <a:latin typeface="RobotoRegular"/>
                <a:cs typeface="RobotoRegular"/>
              </a:rPr>
              <a:t>0</a:t>
            </a:r>
            <a:r>
              <a:rPr sz="1100" dirty="0">
                <a:solidFill>
                  <a:srgbClr val="FFFFFF"/>
                </a:solidFill>
                <a:latin typeface="RobotoRegular"/>
                <a:cs typeface="RobotoRegular"/>
              </a:rPr>
              <a:t>4</a:t>
            </a:r>
            <a:endParaRPr sz="1100">
              <a:latin typeface="RobotoRegular"/>
              <a:cs typeface="RobotoRegular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1172690" y="4112323"/>
            <a:ext cx="2656359" cy="14497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ts val="8000"/>
              </a:lnSpc>
              <a:spcBef>
                <a:spcPts val="100"/>
              </a:spcBef>
            </a:pPr>
            <a:r>
              <a:rPr sz="10500" spc="-450" baseline="-31746" dirty="0">
                <a:solidFill>
                  <a:srgbClr val="FFFFFF"/>
                </a:solidFill>
                <a:latin typeface="Trebuchet MS"/>
                <a:cs typeface="Trebuchet MS"/>
              </a:rPr>
              <a:t>111 </a:t>
            </a:r>
            <a:r>
              <a:rPr sz="1400" b="0" spc="-70" dirty="0">
                <a:solidFill>
                  <a:srgbClr val="FFFFFF"/>
                </a:solidFill>
                <a:latin typeface="Noto Sans CJK JP Medium"/>
                <a:cs typeface="Noto Sans CJK JP Medium"/>
              </a:rPr>
              <a:t>전자</a:t>
            </a:r>
            <a:r>
              <a:rPr sz="1400" b="0" spc="-135" dirty="0">
                <a:solidFill>
                  <a:srgbClr val="FFFFFF"/>
                </a:solidFill>
                <a:latin typeface="Noto Sans CJK JP Medium"/>
                <a:cs typeface="Noto Sans CJK JP Medium"/>
              </a:rPr>
              <a:t> </a:t>
            </a:r>
            <a:r>
              <a:rPr sz="1400" b="0" spc="-70" dirty="0">
                <a:solidFill>
                  <a:srgbClr val="FFFFFF"/>
                </a:solidFill>
                <a:latin typeface="Noto Sans CJK JP Medium"/>
                <a:cs typeface="Noto Sans CJK JP Medium"/>
              </a:rPr>
              <a:t>상거래</a:t>
            </a:r>
            <a:endParaRPr sz="1400">
              <a:latin typeface="Noto Sans CJK JP Medium"/>
              <a:cs typeface="Noto Sans CJK JP Medium"/>
            </a:endParaRPr>
          </a:p>
          <a:p>
            <a:pPr marL="1533525">
              <a:lnSpc>
                <a:spcPts val="1280"/>
              </a:lnSpc>
            </a:pPr>
            <a:r>
              <a:rPr sz="1400" b="0" spc="-70" dirty="0">
                <a:solidFill>
                  <a:srgbClr val="FFFFFF"/>
                </a:solidFill>
                <a:latin typeface="Noto Sans CJK JP Medium"/>
                <a:cs typeface="Noto Sans CJK JP Medium"/>
              </a:rPr>
              <a:t>전체</a:t>
            </a:r>
            <a:r>
              <a:rPr sz="1400" b="0" spc="70" dirty="0">
                <a:solidFill>
                  <a:srgbClr val="FFFFFF"/>
                </a:solidFill>
                <a:latin typeface="Noto Sans CJK JP Medium"/>
                <a:cs typeface="Noto Sans CJK JP Medium"/>
              </a:rPr>
              <a:t> </a:t>
            </a:r>
            <a:r>
              <a:rPr sz="1400" b="0" spc="-70" dirty="0">
                <a:solidFill>
                  <a:srgbClr val="FFFFFF"/>
                </a:solidFill>
                <a:latin typeface="Noto Sans CJK JP Medium"/>
                <a:cs typeface="Noto Sans CJK JP Medium"/>
              </a:rPr>
              <a:t>규모</a:t>
            </a:r>
            <a:endParaRPr sz="1400">
              <a:latin typeface="Noto Sans CJK JP Medium"/>
              <a:cs typeface="Noto Sans CJK JP Medium"/>
            </a:endParaRPr>
          </a:p>
          <a:p>
            <a:pPr marL="1533525">
              <a:lnSpc>
                <a:spcPct val="100000"/>
              </a:lnSpc>
              <a:spcBef>
                <a:spcPts val="730"/>
              </a:spcBef>
            </a:pPr>
            <a:r>
              <a:rPr sz="1000" spc="-5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조</a:t>
            </a:r>
            <a:r>
              <a:rPr sz="1000" spc="5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000" spc="-5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원</a:t>
            </a:r>
            <a:endParaRPr sz="1000">
              <a:latin typeface="Noto Sans CJK JP Black"/>
              <a:cs typeface="Noto Sans CJK JP Black"/>
            </a:endParaRPr>
          </a:p>
        </p:txBody>
      </p:sp>
      <p:sp>
        <p:nvSpPr>
          <p:cNvPr id="29" name="object 29"/>
          <p:cNvSpPr txBox="1">
            <a:spLocks noGrp="1"/>
          </p:cNvSpPr>
          <p:nvPr>
            <p:ph type="title"/>
          </p:nvPr>
        </p:nvSpPr>
        <p:spPr>
          <a:xfrm>
            <a:off x="4315929" y="695756"/>
            <a:ext cx="1274445" cy="1016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100"/>
              </a:spcBef>
            </a:pPr>
            <a:r>
              <a:rPr sz="9750" b="0" spc="839" baseline="-32905" dirty="0">
                <a:latin typeface="Trebuchet MS"/>
                <a:cs typeface="Trebuchet MS"/>
              </a:rPr>
              <a:t>6</a:t>
            </a:r>
            <a:r>
              <a:rPr sz="9750" b="0" spc="-1807" baseline="-32905" dirty="0">
                <a:latin typeface="Trebuchet MS"/>
                <a:cs typeface="Trebuchet MS"/>
              </a:rPr>
              <a:t> </a:t>
            </a:r>
            <a:r>
              <a:rPr sz="1400" spc="-70" dirty="0"/>
              <a:t>부동산</a:t>
            </a:r>
            <a:endParaRPr sz="1400">
              <a:latin typeface="Trebuchet MS"/>
              <a:cs typeface="Trebuchet MS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4938776" y="1498498"/>
            <a:ext cx="697230" cy="561340"/>
          </a:xfrm>
          <a:prstGeom prst="rect">
            <a:avLst/>
          </a:prstGeom>
        </p:spPr>
        <p:txBody>
          <a:bodyPr vert="horz" wrap="square" lIns="0" tIns="11176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80"/>
              </a:spcBef>
            </a:pPr>
            <a:r>
              <a:rPr sz="1400" b="0" spc="-70" dirty="0">
                <a:solidFill>
                  <a:srgbClr val="FFFFFF"/>
                </a:solidFill>
                <a:latin typeface="Noto Sans CJK JP Medium"/>
                <a:cs typeface="Noto Sans CJK JP Medium"/>
              </a:rPr>
              <a:t>매출액</a:t>
            </a:r>
            <a:endParaRPr sz="1400">
              <a:latin typeface="Noto Sans CJK JP Medium"/>
              <a:cs typeface="Noto Sans CJK JP Medium"/>
            </a:endParaRPr>
          </a:p>
          <a:p>
            <a:pPr marL="12700">
              <a:lnSpc>
                <a:spcPct val="100000"/>
              </a:lnSpc>
              <a:spcBef>
                <a:spcPts val="555"/>
              </a:spcBef>
            </a:pPr>
            <a:r>
              <a:rPr sz="1000" spc="-5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조</a:t>
            </a:r>
            <a:r>
              <a:rPr sz="1000" spc="4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000" spc="-5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원</a:t>
            </a:r>
            <a:endParaRPr sz="1000">
              <a:latin typeface="Noto Sans CJK JP Black"/>
              <a:cs typeface="Noto Sans CJK JP Black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4723663" y="7965173"/>
            <a:ext cx="506095" cy="1016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500" spc="370" dirty="0">
                <a:solidFill>
                  <a:srgbClr val="FFFFFF"/>
                </a:solidFill>
                <a:latin typeface="Trebuchet MS"/>
                <a:cs typeface="Trebuchet MS"/>
              </a:rPr>
              <a:t>5</a:t>
            </a:r>
            <a:endParaRPr sz="6500">
              <a:latin typeface="Trebuchet MS"/>
              <a:cs typeface="Trebuchet MS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5363590" y="8089734"/>
            <a:ext cx="827660" cy="73596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9100"/>
              </a:lnSpc>
              <a:spcBef>
                <a:spcPts val="100"/>
              </a:spcBef>
            </a:pPr>
            <a:r>
              <a:rPr sz="1400" b="0" spc="-70" dirty="0">
                <a:solidFill>
                  <a:srgbClr val="FFFFFF"/>
                </a:solidFill>
                <a:latin typeface="Noto Sans CJK JP Medium"/>
                <a:cs typeface="Noto Sans CJK JP Medium"/>
              </a:rPr>
              <a:t>취업</a:t>
            </a:r>
            <a:r>
              <a:rPr sz="1400" b="0" dirty="0">
                <a:solidFill>
                  <a:srgbClr val="FFFFFF"/>
                </a:solidFill>
                <a:latin typeface="Noto Sans CJK JP Medium"/>
                <a:cs typeface="Noto Sans CJK JP Medium"/>
              </a:rPr>
              <a:t> </a:t>
            </a:r>
            <a:r>
              <a:rPr sz="1400" b="0" spc="-70" dirty="0">
                <a:solidFill>
                  <a:srgbClr val="FFFFFF"/>
                </a:solidFill>
                <a:latin typeface="Noto Sans CJK JP Medium"/>
                <a:cs typeface="Noto Sans CJK JP Medium"/>
              </a:rPr>
              <a:t>시장 </a:t>
            </a:r>
            <a:r>
              <a:rPr sz="1400" b="0" spc="-20" dirty="0">
                <a:solidFill>
                  <a:srgbClr val="FFFFFF"/>
                </a:solidFill>
                <a:latin typeface="Noto Sans CJK JP Medium"/>
                <a:cs typeface="Noto Sans CJK JP Medium"/>
              </a:rPr>
              <a:t> </a:t>
            </a:r>
            <a:r>
              <a:rPr sz="1400" b="0" spc="-70" dirty="0">
                <a:solidFill>
                  <a:srgbClr val="FFFFFF"/>
                </a:solidFill>
                <a:latin typeface="Noto Sans CJK JP Medium"/>
                <a:cs typeface="Noto Sans CJK JP Medium"/>
              </a:rPr>
              <a:t>규모</a:t>
            </a:r>
            <a:endParaRPr sz="1400">
              <a:latin typeface="Noto Sans CJK JP Medium"/>
              <a:cs typeface="Noto Sans CJK JP Medium"/>
            </a:endParaRPr>
          </a:p>
          <a:p>
            <a:pPr marL="12700">
              <a:lnSpc>
                <a:spcPct val="100000"/>
              </a:lnSpc>
              <a:spcBef>
                <a:spcPts val="390"/>
              </a:spcBef>
            </a:pPr>
            <a:r>
              <a:rPr sz="1000" spc="-5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조</a:t>
            </a:r>
            <a:r>
              <a:rPr sz="1000" spc="5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000" spc="-5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원</a:t>
            </a:r>
            <a:endParaRPr sz="1000">
              <a:latin typeface="Noto Sans CJK JP Black"/>
              <a:cs typeface="Noto Sans CJK JP Black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2942932" y="8824391"/>
            <a:ext cx="1204964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0" spc="-70" dirty="0">
                <a:solidFill>
                  <a:srgbClr val="FFFFFF"/>
                </a:solidFill>
                <a:latin typeface="Noto Sans CJK JP Medium"/>
                <a:cs typeface="Noto Sans CJK JP Medium"/>
              </a:rPr>
              <a:t>중고 차 매출액</a:t>
            </a:r>
            <a:endParaRPr sz="1400">
              <a:latin typeface="Noto Sans CJK JP Medium"/>
              <a:cs typeface="Noto Sans CJK JP Medium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1991182" y="8727999"/>
            <a:ext cx="1235710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110" dirty="0">
                <a:solidFill>
                  <a:srgbClr val="FFFFFF"/>
                </a:solidFill>
                <a:latin typeface="Trebuchet MS"/>
                <a:cs typeface="Trebuchet MS"/>
              </a:rPr>
              <a:t>110</a:t>
            </a:r>
            <a:r>
              <a:rPr sz="4000" spc="-4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000" spc="-5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조 원</a:t>
            </a:r>
            <a:endParaRPr sz="1000">
              <a:latin typeface="Noto Sans CJK JP Black"/>
              <a:cs typeface="Noto Sans CJK JP Black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483958" y="10048291"/>
            <a:ext cx="174625" cy="177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000" spc="50" dirty="0">
                <a:solidFill>
                  <a:srgbClr val="FFFFFF"/>
                </a:solidFill>
                <a:latin typeface="RobotoRegular"/>
                <a:cs typeface="RobotoRegular"/>
              </a:rPr>
              <a:t>0</a:t>
            </a:r>
            <a:r>
              <a:rPr sz="1000" dirty="0">
                <a:solidFill>
                  <a:srgbClr val="FFFFFF"/>
                </a:solidFill>
                <a:latin typeface="RobotoRegular"/>
                <a:cs typeface="RobotoRegular"/>
              </a:rPr>
              <a:t>3</a:t>
            </a:r>
            <a:endParaRPr sz="1000">
              <a:latin typeface="RobotoRegular"/>
              <a:cs typeface="RobotoRegular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5119985" cy="1069200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00050" y="198204"/>
            <a:ext cx="2389868" cy="1567096"/>
          </a:xfrm>
          <a:prstGeom prst="rect">
            <a:avLst/>
          </a:prstGeom>
        </p:spPr>
        <p:txBody>
          <a:bodyPr vert="horz" wrap="square" lIns="0" tIns="88900" rIns="0" bIns="0" rtlCol="0">
            <a:spAutoFit/>
          </a:bodyPr>
          <a:lstStyle/>
          <a:p>
            <a:pPr>
              <a:tabLst/>
            </a:pPr>
            <a:r>
              <a:rPr lang="en-US" altLang="zh-CN" sz="3200">
                <a:solidFill>
                  <a:srgbClr val="FFFFFF"/>
                </a:solidFill>
                <a:latin typeface="Gill Sans Std Light" pitchFamily="18" charset="0"/>
                <a:cs typeface="Gill Sans Std Light" pitchFamily="18" charset="0"/>
              </a:rPr>
              <a:t>Solutions</a:t>
            </a:r>
            <a:br>
              <a:rPr lang="en-US" altLang="zh-CN" sz="3200">
                <a:solidFill>
                  <a:srgbClr val="FFFFFF"/>
                </a:solidFill>
                <a:latin typeface="Gill Sans Std Light" pitchFamily="18" charset="0"/>
                <a:cs typeface="Gill Sans Std Light" pitchFamily="18" charset="0"/>
              </a:rPr>
            </a:br>
            <a:r>
              <a:rPr lang="en-US" altLang="zh-CN" sz="3200">
                <a:solidFill>
                  <a:srgbClr val="FFFFFF"/>
                </a:solidFill>
                <a:latin typeface="Gill Sans Std Light" pitchFamily="18" charset="0"/>
                <a:cs typeface="Gill Sans Std Light" pitchFamily="18" charset="0"/>
              </a:rPr>
              <a:t>Of</a:t>
            </a:r>
            <a:br>
              <a:rPr lang="en-US" altLang="zh-CN" sz="3200">
                <a:solidFill>
                  <a:srgbClr val="FFFFFF"/>
                </a:solidFill>
                <a:latin typeface="Gill Sans Std Light" pitchFamily="18" charset="0"/>
                <a:cs typeface="Gill Sans Std Light" pitchFamily="18" charset="0"/>
              </a:rPr>
            </a:br>
            <a:r>
              <a:rPr lang="en-US" altLang="zh-CN" sz="3200">
                <a:solidFill>
                  <a:srgbClr val="FFFFFF"/>
                </a:solidFill>
                <a:latin typeface="Gill Sans Std Light" pitchFamily="18" charset="0"/>
                <a:cs typeface="Gill Sans Std Light" pitchFamily="18" charset="0"/>
              </a:rPr>
              <a:t>GLOBRIDGE</a:t>
            </a:r>
            <a:endParaRPr lang="en-US" altLang="zh-CN" sz="3200" dirty="0">
              <a:solidFill>
                <a:srgbClr val="FFFFFF"/>
              </a:solidFill>
              <a:latin typeface="Gill Sans Std Light" pitchFamily="18" charset="0"/>
              <a:cs typeface="Gill Sans Std Light" pitchFamily="18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83901" y="10048321"/>
            <a:ext cx="174625" cy="177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000" spc="50" dirty="0">
                <a:solidFill>
                  <a:srgbClr val="FFFFFF"/>
                </a:solidFill>
                <a:latin typeface="RobotoRegular"/>
                <a:cs typeface="RobotoRegular"/>
              </a:rPr>
              <a:t>0</a:t>
            </a:r>
            <a:r>
              <a:rPr sz="1000" dirty="0">
                <a:solidFill>
                  <a:srgbClr val="FFFFFF"/>
                </a:solidFill>
                <a:latin typeface="RobotoRegular"/>
                <a:cs typeface="RobotoRegular"/>
              </a:rPr>
              <a:t>5</a:t>
            </a:r>
            <a:endParaRPr sz="1000">
              <a:latin typeface="RobotoRegular"/>
              <a:cs typeface="RobotoRegular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72255" y="6305156"/>
            <a:ext cx="994595" cy="62132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7700"/>
              </a:lnSpc>
              <a:spcBef>
                <a:spcPts val="100"/>
              </a:spcBef>
            </a:pPr>
            <a:r>
              <a:rPr sz="1700" spc="-85">
                <a:solidFill>
                  <a:srgbClr val="FFFFFF"/>
                </a:solidFill>
                <a:latin typeface="Noto Sans CJK JP Bold"/>
                <a:cs typeface="Noto Sans CJK JP Bold"/>
              </a:rPr>
              <a:t>유저간  </a:t>
            </a:r>
            <a:endParaRPr lang="en-US" sz="1700" spc="-85">
              <a:solidFill>
                <a:srgbClr val="FFFFFF"/>
              </a:solidFill>
              <a:latin typeface="Noto Sans CJK JP Bold"/>
              <a:cs typeface="Noto Sans CJK JP Bold"/>
            </a:endParaRPr>
          </a:p>
          <a:p>
            <a:pPr marL="12700" marR="5080">
              <a:lnSpc>
                <a:spcPct val="117700"/>
              </a:lnSpc>
              <a:spcBef>
                <a:spcPts val="100"/>
              </a:spcBef>
            </a:pPr>
            <a:r>
              <a:rPr sz="1700" spc="-85">
                <a:solidFill>
                  <a:srgbClr val="FFFFFF"/>
                </a:solidFill>
                <a:latin typeface="Noto Sans CJK JP Bold"/>
                <a:cs typeface="Noto Sans CJK JP Bold"/>
              </a:rPr>
              <a:t>상호</a:t>
            </a:r>
            <a:r>
              <a:rPr sz="1700" spc="20">
                <a:solidFill>
                  <a:srgbClr val="FFFFFF"/>
                </a:solidFill>
                <a:latin typeface="Noto Sans CJK JP Bold"/>
                <a:cs typeface="Noto Sans CJK JP Bold"/>
              </a:rPr>
              <a:t> </a:t>
            </a:r>
            <a:r>
              <a:rPr sz="1700" spc="-85" dirty="0">
                <a:solidFill>
                  <a:srgbClr val="FFFFFF"/>
                </a:solidFill>
                <a:latin typeface="Noto Sans CJK JP Bold"/>
                <a:cs typeface="Noto Sans CJK JP Bold"/>
              </a:rPr>
              <a:t>평가</a:t>
            </a:r>
            <a:endParaRPr sz="1700">
              <a:latin typeface="Noto Sans CJK JP Bold"/>
              <a:cs typeface="Noto Sans CJK JP 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8032424" y="1113193"/>
            <a:ext cx="1263015" cy="597598"/>
          </a:xfrm>
          <a:prstGeom prst="rect">
            <a:avLst/>
          </a:prstGeom>
        </p:spPr>
        <p:txBody>
          <a:bodyPr vert="horz" wrap="square" lIns="0" tIns="5841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59"/>
              </a:spcBef>
            </a:pPr>
            <a:r>
              <a:rPr lang="en-US" altLang="ko-KR" sz="1700" spc="-95">
                <a:solidFill>
                  <a:srgbClr val="FFFFFF"/>
                </a:solidFill>
                <a:latin typeface="Verdana"/>
              </a:rPr>
              <a:t>GLOBRIDGE </a:t>
            </a:r>
            <a:r>
              <a:rPr sz="1700" spc="-95">
                <a:solidFill>
                  <a:srgbClr val="FFFFFF"/>
                </a:solidFill>
                <a:latin typeface="Verdana"/>
                <a:cs typeface="Verdana"/>
              </a:rPr>
              <a:t>Reward</a:t>
            </a:r>
            <a:endParaRPr sz="1700">
              <a:latin typeface="Verdana"/>
              <a:cs typeface="Verdan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838450" y="2032000"/>
            <a:ext cx="4098925" cy="990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3900"/>
              </a:lnSpc>
              <a:spcBef>
                <a:spcPts val="100"/>
              </a:spcBef>
            </a:pP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플랫폼 내의 모든 게시물들을 자동으로 필터링 할 수는 </a:t>
            </a:r>
            <a:r>
              <a:rPr sz="1100" spc="-6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없으나,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허위로  생각되는 게시물을 유저가 신고할 수 있는 시스템을 구축하고 </a:t>
            </a:r>
            <a:r>
              <a:rPr sz="1100" spc="-6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있습니다. 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잘못된 게시물이라고 </a:t>
            </a:r>
            <a:r>
              <a:rPr sz="1100" spc="-6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판단되면</a:t>
            </a:r>
            <a:r>
              <a:rPr sz="1100" spc="-60">
                <a:solidFill>
                  <a:srgbClr val="FFFFFF"/>
                </a:solidFill>
                <a:latin typeface="Noto Sans CJK JP Black"/>
                <a:cs typeface="Noto Sans CJK JP Black"/>
              </a:rPr>
              <a:t>, </a:t>
            </a:r>
            <a:r>
              <a:rPr lang="en-US" sz="1100" spc="-50">
                <a:solidFill>
                  <a:srgbClr val="FFFFFF"/>
                </a:solidFill>
                <a:latin typeface="Noto Sans CJK JP Black"/>
                <a:cs typeface="Noto Sans CJK JP Black"/>
              </a:rPr>
              <a:t>GLOBRIDGE</a:t>
            </a:r>
            <a:r>
              <a:rPr lang="ko-KR" altLang="en-US" sz="1100" spc="-50">
                <a:solidFill>
                  <a:srgbClr val="FFFFFF"/>
                </a:solidFill>
                <a:latin typeface="Noto Sans CJK JP Black"/>
                <a:cs typeface="Noto Sans CJK JP Black"/>
              </a:rPr>
              <a:t>는</a:t>
            </a:r>
            <a:r>
              <a:rPr sz="1100" spc="-5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신고자에게 보상을 제공하고 허위  게시물을</a:t>
            </a:r>
            <a:r>
              <a:rPr sz="1100" spc="6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기재한</a:t>
            </a:r>
            <a:r>
              <a:rPr sz="1100" spc="6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사람에게는</a:t>
            </a:r>
            <a:r>
              <a:rPr sz="1100" spc="6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옐로카드를</a:t>
            </a:r>
            <a:r>
              <a:rPr sz="1100" spc="6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6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제시합니다.</a:t>
            </a:r>
            <a:endParaRPr sz="1100">
              <a:latin typeface="Noto Sans CJK JP Black"/>
              <a:cs typeface="Noto Sans CJK JP Black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838450" y="3238448"/>
            <a:ext cx="4098924" cy="71917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3900"/>
              </a:lnSpc>
              <a:spcBef>
                <a:spcPts val="100"/>
              </a:spcBef>
            </a:pP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옐로카드를 2번 받으면 플랫폼에서 </a:t>
            </a:r>
            <a:r>
              <a:rPr sz="1100" spc="-6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퇴출되며,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옐로카드를 받은 기록은  블록체인 기술을 통해 </a:t>
            </a:r>
            <a:r>
              <a:rPr sz="1100" spc="-6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보관됩니다.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이를 통해 허위 사실을 포함한 정보를  업로드</a:t>
            </a:r>
            <a:r>
              <a:rPr sz="1100" spc="6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할</a:t>
            </a:r>
            <a:r>
              <a:rPr sz="1100" spc="6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수</a:t>
            </a:r>
            <a:r>
              <a:rPr sz="1100" spc="6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없도록</a:t>
            </a:r>
            <a:r>
              <a:rPr sz="1100" spc="6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시스템을</a:t>
            </a:r>
            <a:r>
              <a:rPr sz="1100" spc="6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구축하려</a:t>
            </a:r>
            <a:r>
              <a:rPr sz="1100" spc="6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6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합니다.</a:t>
            </a:r>
            <a:endParaRPr sz="1100">
              <a:latin typeface="Noto Sans CJK JP Black"/>
              <a:cs typeface="Noto Sans CJK JP Black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98119" y="7340727"/>
            <a:ext cx="4098924" cy="12323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3900"/>
              </a:lnSpc>
              <a:spcBef>
                <a:spcPts val="100"/>
              </a:spcBef>
            </a:pPr>
            <a:r>
              <a:rPr lang="en-US" sz="1100" spc="-45">
                <a:solidFill>
                  <a:srgbClr val="FFFFFF"/>
                </a:solidFill>
                <a:latin typeface="Noto Sans CJK JP Black"/>
                <a:cs typeface="Noto Sans CJK JP Black"/>
              </a:rPr>
              <a:t>GLOBRIDGE</a:t>
            </a:r>
            <a:r>
              <a:rPr sz="1100" spc="-45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플랫폼에는 매칭 완료 후 유저들이 서로를 평가하는 </a:t>
            </a:r>
            <a:r>
              <a:rPr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상호 </a:t>
            </a:r>
            <a:endParaRPr lang="en-US" sz="1100" spc="-55">
              <a:solidFill>
                <a:srgbClr val="FFFFFF"/>
              </a:solidFill>
              <a:latin typeface="Noto Sans CJK JP Black"/>
              <a:cs typeface="Noto Sans CJK JP Black"/>
            </a:endParaRPr>
          </a:p>
          <a:p>
            <a:pPr marL="12700" marR="5080">
              <a:lnSpc>
                <a:spcPct val="143900"/>
              </a:lnSpc>
              <a:spcBef>
                <a:spcPts val="100"/>
              </a:spcBef>
            </a:pPr>
            <a:r>
              <a:rPr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평가 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시스템이 </a:t>
            </a:r>
            <a:r>
              <a:rPr sz="1100" spc="-6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있습니다.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상호평가의 기한은 1주로 책정하고 상대방에 대한  평가가 빠르면 빠를 수록 큰 보상을 </a:t>
            </a:r>
            <a:r>
              <a:rPr sz="1100" spc="-6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지급합니다.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상호 </a:t>
            </a:r>
            <a:r>
              <a:rPr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평가 시스템에는 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신고 기능이 있으며 낮은 점수를 받거나 신고를 </a:t>
            </a:r>
            <a:r>
              <a:rPr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당했을 경우</a:t>
            </a:r>
            <a:endParaRPr lang="en-US" sz="1100" spc="-55">
              <a:solidFill>
                <a:srgbClr val="FFFFFF"/>
              </a:solidFill>
              <a:latin typeface="Noto Sans CJK JP Black"/>
              <a:cs typeface="Noto Sans CJK JP Black"/>
            </a:endParaRPr>
          </a:p>
          <a:p>
            <a:pPr marL="12700" marR="5080">
              <a:lnSpc>
                <a:spcPct val="143900"/>
              </a:lnSpc>
              <a:spcBef>
                <a:spcPts val="100"/>
              </a:spcBef>
            </a:pPr>
            <a:r>
              <a:rPr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패널티 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시스템과</a:t>
            </a:r>
            <a:r>
              <a:rPr sz="1100" spc="6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동일한</a:t>
            </a:r>
            <a:r>
              <a:rPr sz="1100" spc="6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규칙이</a:t>
            </a:r>
            <a:r>
              <a:rPr sz="1100" spc="6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적용</a:t>
            </a:r>
            <a:r>
              <a:rPr sz="1100" spc="6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6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됩니다.</a:t>
            </a:r>
            <a:endParaRPr sz="1100">
              <a:latin typeface="Noto Sans CJK JP Black"/>
              <a:cs typeface="Noto Sans CJK JP Black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98119" y="8788438"/>
            <a:ext cx="3877945" cy="4882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3900"/>
              </a:lnSpc>
              <a:spcBef>
                <a:spcPts val="100"/>
              </a:spcBef>
            </a:pP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또한 신고를 당한 유저는 불합리한 평가라고 생각될 시 7일 </a:t>
            </a:r>
            <a:r>
              <a:rPr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이내로 </a:t>
            </a:r>
            <a:endParaRPr lang="en-US" sz="1100" spc="-55">
              <a:solidFill>
                <a:srgbClr val="FFFFFF"/>
              </a:solidFill>
              <a:latin typeface="Noto Sans CJK JP Black"/>
              <a:cs typeface="Noto Sans CJK JP Black"/>
            </a:endParaRPr>
          </a:p>
          <a:p>
            <a:pPr marL="12700" marR="5080">
              <a:lnSpc>
                <a:spcPct val="143900"/>
              </a:lnSpc>
              <a:spcBef>
                <a:spcPts val="100"/>
              </a:spcBef>
            </a:pPr>
            <a:r>
              <a:rPr sz="1100" spc="-50">
                <a:solidFill>
                  <a:srgbClr val="FFFFFF"/>
                </a:solidFill>
                <a:latin typeface="Noto Sans CJK JP Black"/>
                <a:cs typeface="Noto Sans CJK JP Black"/>
              </a:rPr>
              <a:t>1:1 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채팅</a:t>
            </a:r>
            <a:r>
              <a:rPr sz="1100" spc="6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시스템을</a:t>
            </a:r>
            <a:r>
              <a:rPr sz="1100" spc="6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통해</a:t>
            </a:r>
            <a:r>
              <a:rPr sz="1100" spc="6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자신의</a:t>
            </a:r>
            <a:r>
              <a:rPr sz="1100" spc="6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의견을</a:t>
            </a:r>
            <a:r>
              <a:rPr sz="1100" spc="65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말할</a:t>
            </a:r>
            <a:r>
              <a:rPr sz="1100" spc="6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수</a:t>
            </a:r>
            <a:r>
              <a:rPr sz="1100" spc="6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6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있습니다.</a:t>
            </a:r>
            <a:endParaRPr sz="1100">
              <a:latin typeface="Noto Sans CJK JP Black"/>
              <a:cs typeface="Noto Sans CJK JP Black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0436796" y="1107592"/>
            <a:ext cx="4227195" cy="14903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3900"/>
              </a:lnSpc>
              <a:spcBef>
                <a:spcPts val="100"/>
              </a:spcBef>
            </a:pP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대부분의 온라인 서비스의 경우 유저들의 긍정적인 활동을 독려하기 위해  자체 보상 </a:t>
            </a:r>
            <a:r>
              <a:rPr sz="1100" spc="-6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시스템(포인트, </a:t>
            </a:r>
            <a:r>
              <a:rPr sz="1100" spc="-6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마일리지,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등급 </a:t>
            </a:r>
            <a:r>
              <a:rPr sz="1100" spc="-7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등)을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제공하고 </a:t>
            </a:r>
            <a:r>
              <a:rPr sz="1100" spc="-6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있습니다만</a:t>
            </a:r>
            <a:r>
              <a:rPr sz="1100" spc="-60">
                <a:solidFill>
                  <a:srgbClr val="FFFFFF"/>
                </a:solidFill>
                <a:latin typeface="Noto Sans CJK JP Black"/>
                <a:cs typeface="Noto Sans CJK JP Black"/>
              </a:rPr>
              <a:t>, </a:t>
            </a:r>
            <a:endParaRPr lang="en-US" sz="1100" spc="-60">
              <a:solidFill>
                <a:srgbClr val="FFFFFF"/>
              </a:solidFill>
              <a:latin typeface="Noto Sans CJK JP Black"/>
              <a:cs typeface="Noto Sans CJK JP Black"/>
            </a:endParaRPr>
          </a:p>
          <a:p>
            <a:pPr marL="12700" marR="5080">
              <a:lnSpc>
                <a:spcPct val="143900"/>
              </a:lnSpc>
              <a:spcBef>
                <a:spcPts val="100"/>
              </a:spcBef>
            </a:pPr>
            <a:r>
              <a:rPr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일부 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유저들은 더 많은 보상을 얻기 위해 </a:t>
            </a:r>
            <a:r>
              <a:rPr sz="1100" spc="-3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허위/중복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게시글 </a:t>
            </a:r>
            <a:r>
              <a:rPr sz="1100" spc="-6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작성, </a:t>
            </a:r>
            <a:r>
              <a:rPr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멀티 </a:t>
            </a:r>
            <a:endParaRPr lang="en-US" sz="1100" spc="-55">
              <a:solidFill>
                <a:srgbClr val="FFFFFF"/>
              </a:solidFill>
              <a:latin typeface="Noto Sans CJK JP Black"/>
              <a:cs typeface="Noto Sans CJK JP Black"/>
            </a:endParaRPr>
          </a:p>
          <a:p>
            <a:pPr marL="12700" marR="5080">
              <a:lnSpc>
                <a:spcPct val="143900"/>
              </a:lnSpc>
              <a:spcBef>
                <a:spcPts val="100"/>
              </a:spcBef>
            </a:pPr>
            <a:r>
              <a:rPr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아이디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등을  사용하여</a:t>
            </a:r>
            <a:r>
              <a:rPr sz="1100" spc="6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좋은</a:t>
            </a:r>
            <a:r>
              <a:rPr sz="1100" spc="6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의도의</a:t>
            </a:r>
            <a:r>
              <a:rPr sz="1100" spc="6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제도를</a:t>
            </a:r>
            <a:r>
              <a:rPr sz="1100" spc="6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악용하는</a:t>
            </a:r>
            <a:r>
              <a:rPr sz="1100" spc="6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부작용이</a:t>
            </a:r>
            <a:r>
              <a:rPr sz="1100" spc="6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사라지지</a:t>
            </a:r>
            <a:r>
              <a:rPr sz="1100" spc="6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않고</a:t>
            </a:r>
            <a:r>
              <a:rPr sz="1100" spc="6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60">
                <a:solidFill>
                  <a:srgbClr val="FFFFFF"/>
                </a:solidFill>
                <a:latin typeface="Noto Sans CJK JP Black"/>
                <a:cs typeface="Noto Sans CJK JP Black"/>
              </a:rPr>
              <a:t>있습니다.</a:t>
            </a:r>
            <a:endParaRPr lang="en-US" sz="1100" spc="-60">
              <a:solidFill>
                <a:srgbClr val="FFFFFF"/>
              </a:solidFill>
              <a:latin typeface="Noto Sans CJK JP Black"/>
              <a:cs typeface="Noto Sans CJK JP Black"/>
            </a:endParaRPr>
          </a:p>
          <a:p>
            <a:pPr marL="12700" marR="5080">
              <a:lnSpc>
                <a:spcPct val="143900"/>
              </a:lnSpc>
              <a:spcBef>
                <a:spcPts val="100"/>
              </a:spcBef>
            </a:pPr>
            <a:endParaRPr sz="1100">
              <a:latin typeface="Noto Sans CJK JP Black"/>
              <a:cs typeface="Noto Sans CJK JP Black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0436796" y="2527300"/>
            <a:ext cx="4003040" cy="9629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3900"/>
              </a:lnSpc>
              <a:spcBef>
                <a:spcPts val="100"/>
              </a:spcBef>
            </a:pPr>
            <a:r>
              <a:rPr lang="en-US" altLang="ko-KR" sz="1100" spc="-50">
                <a:solidFill>
                  <a:schemeClr val="bg1"/>
                </a:solidFill>
                <a:latin typeface="Noto Sans CJK JP Black"/>
                <a:cs typeface="Noto Sans CJK JP Black"/>
              </a:rPr>
              <a:t>GLOBRIDGE</a:t>
            </a:r>
            <a:r>
              <a:rPr sz="1100" spc="-45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플랫폼은 정보의 </a:t>
            </a:r>
            <a:r>
              <a:rPr sz="1100" spc="-6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정확성, 투명성,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불가역성 등의 블록체인 기술을  활용하여 유저 활동에 대한 적절한 보상을 제공하여 더 </a:t>
            </a:r>
            <a:r>
              <a:rPr sz="1100" spc="-6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정확하고,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더 좋은  정보</a:t>
            </a:r>
            <a:r>
              <a:rPr sz="1100" spc="6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제공에</a:t>
            </a:r>
            <a:r>
              <a:rPr sz="1100" spc="6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대한</a:t>
            </a:r>
            <a:r>
              <a:rPr sz="1100" spc="6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동기를</a:t>
            </a:r>
            <a:r>
              <a:rPr sz="1100" spc="6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부여할</a:t>
            </a:r>
            <a:r>
              <a:rPr sz="1100" spc="6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수</a:t>
            </a:r>
            <a:r>
              <a:rPr sz="1100" spc="6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있는</a:t>
            </a:r>
            <a:r>
              <a:rPr sz="1100" spc="6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환경을</a:t>
            </a:r>
            <a:r>
              <a:rPr sz="1100" spc="6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조성할</a:t>
            </a:r>
            <a:r>
              <a:rPr sz="1100" spc="6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6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계획입니다.</a:t>
            </a:r>
            <a:endParaRPr sz="1100">
              <a:latin typeface="Noto Sans CJK JP Black"/>
              <a:cs typeface="Noto Sans CJK JP Black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4444090" y="10034981"/>
            <a:ext cx="189230" cy="193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spc="55" dirty="0">
                <a:solidFill>
                  <a:srgbClr val="FFFFFF"/>
                </a:solidFill>
                <a:latin typeface="RobotoRegular"/>
                <a:cs typeface="RobotoRegular"/>
              </a:rPr>
              <a:t>0</a:t>
            </a:r>
            <a:r>
              <a:rPr sz="1100" spc="-5" dirty="0">
                <a:solidFill>
                  <a:srgbClr val="FFFFFF"/>
                </a:solidFill>
                <a:latin typeface="RobotoRegular"/>
                <a:cs typeface="RobotoRegular"/>
              </a:rPr>
              <a:t>6</a:t>
            </a:r>
            <a:endParaRPr sz="1100">
              <a:latin typeface="RobotoRegular"/>
              <a:cs typeface="RobotoRegular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8093164" y="7329513"/>
            <a:ext cx="1908086" cy="60798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7700"/>
              </a:lnSpc>
              <a:spcBef>
                <a:spcPts val="100"/>
              </a:spcBef>
            </a:pPr>
            <a:r>
              <a:rPr sz="1700" spc="-85" dirty="0">
                <a:solidFill>
                  <a:srgbClr val="FFFFFF"/>
                </a:solidFill>
                <a:latin typeface="Noto Sans CJK JP Bold"/>
                <a:cs typeface="Noto Sans CJK JP Bold"/>
              </a:rPr>
              <a:t>모두에게 </a:t>
            </a:r>
            <a:r>
              <a:rPr sz="1700" spc="-85">
                <a:solidFill>
                  <a:srgbClr val="FFFFFF"/>
                </a:solidFill>
                <a:latin typeface="Noto Sans CJK JP Bold"/>
                <a:cs typeface="Noto Sans CJK JP Bold"/>
              </a:rPr>
              <a:t>이로운 </a:t>
            </a:r>
            <a:r>
              <a:rPr lang="en-US" altLang="ko-KR" sz="1700" spc="-95">
                <a:solidFill>
                  <a:srgbClr val="FFFFFF"/>
                </a:solidFill>
                <a:latin typeface="Verdana"/>
              </a:rPr>
              <a:t>GLOBRIDGE</a:t>
            </a:r>
            <a:r>
              <a:rPr sz="1700" spc="-95">
                <a:solidFill>
                  <a:srgbClr val="FFFFFF"/>
                </a:solidFill>
                <a:latin typeface="Verdana"/>
              </a:rPr>
              <a:t> </a:t>
            </a:r>
            <a:r>
              <a:rPr sz="1700" spc="-85" dirty="0">
                <a:solidFill>
                  <a:srgbClr val="FFFFFF"/>
                </a:solidFill>
                <a:latin typeface="Noto Sans CJK JP Bold"/>
                <a:cs typeface="Noto Sans CJK JP Bold"/>
              </a:rPr>
              <a:t>플랫폼</a:t>
            </a:r>
            <a:endParaRPr sz="1700">
              <a:latin typeface="Noto Sans CJK JP Bold"/>
              <a:cs typeface="Noto Sans CJK JP Bold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0478723" y="6513063"/>
            <a:ext cx="3732318" cy="12323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3900"/>
              </a:lnSpc>
              <a:spcBef>
                <a:spcPts val="100"/>
              </a:spcBef>
            </a:pPr>
            <a:r>
              <a:rPr lang="en-US" sz="1100" spc="-50">
                <a:solidFill>
                  <a:srgbClr val="FFFFFF"/>
                </a:solidFill>
                <a:latin typeface="Noto Sans CJK JP Black"/>
                <a:cs typeface="Noto Sans CJK JP Black"/>
              </a:rPr>
              <a:t>GLOBRIDGE</a:t>
            </a:r>
            <a:r>
              <a:rPr lang="ko-KR" altLang="en-US" sz="1100" spc="-50">
                <a:solidFill>
                  <a:srgbClr val="FFFFFF"/>
                </a:solidFill>
                <a:latin typeface="Noto Sans CJK JP Black"/>
                <a:cs typeface="Noto Sans CJK JP Black"/>
              </a:rPr>
              <a:t>는</a:t>
            </a:r>
            <a:r>
              <a:rPr sz="1100" spc="-5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기존 중개서비스에서는 </a:t>
            </a:r>
            <a:r>
              <a:rPr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약자였던 서비스 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제공자와 이용자 모두에게 더 많은 </a:t>
            </a:r>
            <a:r>
              <a:rPr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혜택을 주는 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블록체인 기반의 </a:t>
            </a:r>
            <a:r>
              <a:rPr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서비스 </a:t>
            </a:r>
            <a:endParaRPr lang="en-US" sz="1100" spc="-55">
              <a:solidFill>
                <a:srgbClr val="FFFFFF"/>
              </a:solidFill>
              <a:latin typeface="Noto Sans CJK JP Black"/>
              <a:cs typeface="Noto Sans CJK JP Black"/>
            </a:endParaRPr>
          </a:p>
          <a:p>
            <a:pPr marL="12700" marR="5080">
              <a:lnSpc>
                <a:spcPct val="143900"/>
              </a:lnSpc>
              <a:spcBef>
                <a:spcPts val="100"/>
              </a:spcBef>
            </a:pPr>
            <a:r>
              <a:rPr sz="1100" spc="-60">
                <a:solidFill>
                  <a:srgbClr val="FFFFFF"/>
                </a:solidFill>
                <a:latin typeface="Noto Sans CJK JP Black"/>
                <a:cs typeface="Noto Sans CJK JP Black"/>
              </a:rPr>
              <a:t>플랫폼입니다. </a:t>
            </a:r>
            <a:r>
              <a:rPr lang="en-US" sz="1100" spc="-6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구직자는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면접  약속을 지키는 것 만으로도 </a:t>
            </a:r>
            <a:r>
              <a:rPr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보상을 </a:t>
            </a:r>
            <a:endParaRPr lang="en-US" sz="1100" spc="-55">
              <a:solidFill>
                <a:srgbClr val="FFFFFF"/>
              </a:solidFill>
              <a:latin typeface="Noto Sans CJK JP Black"/>
              <a:cs typeface="Noto Sans CJK JP Black"/>
            </a:endParaRPr>
          </a:p>
          <a:p>
            <a:pPr marL="12700" marR="5080">
              <a:lnSpc>
                <a:spcPct val="143900"/>
              </a:lnSpc>
              <a:spcBef>
                <a:spcPts val="100"/>
              </a:spcBef>
            </a:pPr>
            <a:r>
              <a:rPr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받을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수 </a:t>
            </a:r>
            <a:r>
              <a:rPr sz="1100" spc="-6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있고, 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기업은 약속된 시간에 진행되는 면접을 통해  관리자들의</a:t>
            </a:r>
            <a:r>
              <a:rPr sz="1100" spc="6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시간</a:t>
            </a:r>
            <a:r>
              <a:rPr sz="1100" spc="6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손실을</a:t>
            </a:r>
            <a:r>
              <a:rPr sz="1100" spc="6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줄일</a:t>
            </a:r>
            <a:r>
              <a:rPr sz="1100" spc="6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수</a:t>
            </a:r>
            <a:r>
              <a:rPr sz="1100" spc="6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6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있습니다.</a:t>
            </a:r>
            <a:endParaRPr sz="1100">
              <a:latin typeface="Noto Sans CJK JP Black"/>
              <a:cs typeface="Noto Sans CJK JP Black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10478723" y="8089900"/>
            <a:ext cx="3742864" cy="125803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3900"/>
              </a:lnSpc>
              <a:spcBef>
                <a:spcPts val="100"/>
              </a:spcBef>
            </a:pP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반복적으로 허위정보를 올리는 사람은 플랫폼에서  </a:t>
            </a:r>
            <a:r>
              <a:rPr sz="1100" spc="-6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퇴출되고</a:t>
            </a:r>
            <a:r>
              <a:rPr sz="1100" spc="-60">
                <a:solidFill>
                  <a:srgbClr val="FFFFFF"/>
                </a:solidFill>
                <a:latin typeface="Noto Sans CJK JP Black"/>
                <a:cs typeface="Noto Sans CJK JP Black"/>
              </a:rPr>
              <a:t>, </a:t>
            </a:r>
            <a:endParaRPr lang="en-US" sz="1100" spc="-60">
              <a:solidFill>
                <a:srgbClr val="FFFFFF"/>
              </a:solidFill>
              <a:latin typeface="Noto Sans CJK JP Black"/>
              <a:cs typeface="Noto Sans CJK JP Black"/>
            </a:endParaRPr>
          </a:p>
          <a:p>
            <a:pPr marL="12700" marR="5080">
              <a:lnSpc>
                <a:spcPct val="143900"/>
              </a:lnSpc>
              <a:spcBef>
                <a:spcPts val="100"/>
              </a:spcBef>
            </a:pPr>
            <a:r>
              <a:rPr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정확하고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유익한 정보를 제공하는 </a:t>
            </a:r>
            <a:r>
              <a:rPr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것에 대한 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보상은 </a:t>
            </a:r>
            <a:r>
              <a:rPr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플랫폼의 </a:t>
            </a:r>
            <a:endParaRPr lang="en-US" sz="1100" spc="-55">
              <a:solidFill>
                <a:srgbClr val="FFFFFF"/>
              </a:solidFill>
              <a:latin typeface="Noto Sans CJK JP Black"/>
              <a:cs typeface="Noto Sans CJK JP Black"/>
            </a:endParaRPr>
          </a:p>
          <a:p>
            <a:pPr marL="12700" marR="5080">
              <a:lnSpc>
                <a:spcPct val="143900"/>
              </a:lnSpc>
              <a:spcBef>
                <a:spcPts val="100"/>
              </a:spcBef>
            </a:pPr>
            <a:r>
              <a:rPr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신뢰도를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올릴 </a:t>
            </a:r>
            <a:r>
              <a:rPr sz="1100" spc="-6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것입니다</a:t>
            </a:r>
            <a:r>
              <a:rPr sz="1100" spc="-60">
                <a:solidFill>
                  <a:srgbClr val="FFFFFF"/>
                </a:solidFill>
                <a:latin typeface="Noto Sans CJK JP Black"/>
                <a:cs typeface="Noto Sans CJK JP Black"/>
              </a:rPr>
              <a:t>. </a:t>
            </a:r>
            <a:r>
              <a:rPr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낮은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중개  수수료와 리움이 </a:t>
            </a:r>
            <a:r>
              <a:rPr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보증하는 </a:t>
            </a:r>
            <a:endParaRPr lang="en-US" sz="1100" spc="-55">
              <a:solidFill>
                <a:srgbClr val="FFFFFF"/>
              </a:solidFill>
              <a:latin typeface="Noto Sans CJK JP Black"/>
              <a:cs typeface="Noto Sans CJK JP Black"/>
            </a:endParaRPr>
          </a:p>
          <a:p>
            <a:pPr marL="12700" marR="5080">
              <a:lnSpc>
                <a:spcPct val="143900"/>
              </a:lnSpc>
              <a:spcBef>
                <a:spcPts val="100"/>
              </a:spcBef>
            </a:pPr>
            <a:r>
              <a:rPr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에스크로 서비스를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통해  서비스 사용자와 제공자 </a:t>
            </a:r>
            <a:r>
              <a:rPr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모두가 혜택을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받을 수  </a:t>
            </a:r>
            <a:r>
              <a:rPr sz="1100" spc="-6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있습니다.</a:t>
            </a:r>
            <a:endParaRPr sz="1100">
              <a:latin typeface="Noto Sans CJK JP Black"/>
              <a:cs typeface="Noto Sans CJK JP Black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484954" y="2765259"/>
            <a:ext cx="677095" cy="6085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7700"/>
              </a:lnSpc>
              <a:spcBef>
                <a:spcPts val="100"/>
              </a:spcBef>
            </a:pPr>
            <a:r>
              <a:rPr sz="1700" spc="-70" dirty="0">
                <a:solidFill>
                  <a:srgbClr val="FFFFFF"/>
                </a:solidFill>
                <a:latin typeface="Noto Sans CJK JP Bold"/>
                <a:cs typeface="Noto Sans CJK JP Bold"/>
              </a:rPr>
              <a:t>패널티  시스템</a:t>
            </a:r>
            <a:endParaRPr sz="1700">
              <a:latin typeface="Noto Sans CJK JP Bold"/>
              <a:cs typeface="Noto Sans CJK JP Bo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bject 17"/>
          <p:cNvSpPr txBox="1">
            <a:spLocks noGrp="1"/>
          </p:cNvSpPr>
          <p:nvPr>
            <p:ph type="title"/>
          </p:nvPr>
        </p:nvSpPr>
        <p:spPr>
          <a:xfrm>
            <a:off x="472255" y="393700"/>
            <a:ext cx="2302568" cy="1013098"/>
          </a:xfrm>
          <a:prstGeom prst="rect">
            <a:avLst/>
          </a:prstGeom>
        </p:spPr>
        <p:txBody>
          <a:bodyPr vert="horz" wrap="square" lIns="0" tIns="889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700"/>
              </a:spcBef>
            </a:pPr>
            <a:r>
              <a:rPr lang="en-US" altLang="ko-KR" sz="3000" spc="-110">
                <a:latin typeface="Verdana"/>
              </a:rPr>
              <a:t>GLOBRIDGE </a:t>
            </a:r>
            <a:r>
              <a:rPr sz="3000" b="0" spc="-385">
                <a:latin typeface="Verdana"/>
                <a:cs typeface="Verdana"/>
              </a:rPr>
              <a:t>T</a:t>
            </a:r>
            <a:r>
              <a:rPr sz="3000" b="0" spc="-114">
                <a:latin typeface="Verdana"/>
                <a:cs typeface="Verdana"/>
              </a:rPr>
              <a:t>o</a:t>
            </a:r>
            <a:r>
              <a:rPr sz="3000" b="0" spc="-185">
                <a:latin typeface="Verdana"/>
                <a:cs typeface="Verdana"/>
              </a:rPr>
              <a:t>k</a:t>
            </a:r>
            <a:r>
              <a:rPr sz="3000" b="0" spc="-135">
                <a:latin typeface="Verdana"/>
                <a:cs typeface="Verdana"/>
              </a:rPr>
              <a:t>en</a:t>
            </a:r>
            <a:endParaRPr sz="3000">
              <a:latin typeface="Verdana"/>
              <a:cs typeface="Verdana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483901" y="10048321"/>
            <a:ext cx="174625" cy="177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000" spc="50" dirty="0">
                <a:solidFill>
                  <a:srgbClr val="FFFFFF"/>
                </a:solidFill>
                <a:latin typeface="RobotoRegular"/>
                <a:cs typeface="RobotoRegular"/>
              </a:rPr>
              <a:t>0</a:t>
            </a:r>
            <a:r>
              <a:rPr sz="1000" dirty="0">
                <a:solidFill>
                  <a:srgbClr val="FFFFFF"/>
                </a:solidFill>
                <a:latin typeface="RobotoRegular"/>
                <a:cs typeface="RobotoRegular"/>
              </a:rPr>
              <a:t>7</a:t>
            </a:r>
            <a:endParaRPr sz="1000">
              <a:latin typeface="RobotoRegular"/>
              <a:cs typeface="RobotoRegular"/>
            </a:endParaRPr>
          </a:p>
        </p:txBody>
      </p:sp>
      <p:grpSp>
        <p:nvGrpSpPr>
          <p:cNvPr id="135" name="그룹 134">
            <a:extLst>
              <a:ext uri="{FF2B5EF4-FFF2-40B4-BE49-F238E27FC236}">
                <a16:creationId xmlns:a16="http://schemas.microsoft.com/office/drawing/2014/main" id="{D7A0D2B6-BCEA-4B62-9354-BC325D4163E6}"/>
              </a:ext>
            </a:extLst>
          </p:cNvPr>
          <p:cNvGrpSpPr/>
          <p:nvPr/>
        </p:nvGrpSpPr>
        <p:grpSpPr>
          <a:xfrm>
            <a:off x="2768928" y="2298700"/>
            <a:ext cx="4641522" cy="3670424"/>
            <a:chOff x="2400450" y="2298700"/>
            <a:chExt cx="4641522" cy="3670424"/>
          </a:xfrm>
        </p:grpSpPr>
        <p:sp>
          <p:nvSpPr>
            <p:cNvPr id="20" name="object 20"/>
            <p:cNvSpPr txBox="1"/>
            <p:nvPr/>
          </p:nvSpPr>
          <p:spPr>
            <a:xfrm>
              <a:off x="2400450" y="3185694"/>
              <a:ext cx="4248000" cy="1529265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/>
            <a:p>
              <a:pPr marL="12700" marR="5080">
                <a:lnSpc>
                  <a:spcPct val="143900"/>
                </a:lnSpc>
                <a:spcBef>
                  <a:spcPts val="100"/>
                </a:spcBef>
              </a:pPr>
              <a:r>
                <a:rPr lang="en-US" sz="1100" spc="-45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GLOBRIDGE </a:t>
              </a:r>
              <a:r>
                <a:rPr sz="1100" spc="-55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서비스내에서 </a:t>
              </a:r>
              <a:r>
                <a:rPr lang="en-US" sz="1100" spc="-10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PICK</a:t>
              </a:r>
              <a:r>
                <a:rPr sz="1100" spc="-10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으로 </a:t>
              </a:r>
              <a:r>
                <a:rPr sz="1100" spc="-55" dirty="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거래 </a:t>
              </a:r>
              <a:r>
                <a:rPr sz="1100" spc="-75" dirty="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&amp; </a:t>
              </a:r>
              <a:r>
                <a:rPr sz="1100" spc="-55" dirty="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교환이 되면 지연 </a:t>
              </a:r>
              <a:r>
                <a:rPr sz="1100" spc="-55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시간과  </a:t>
              </a:r>
              <a:endParaRPr lang="en-US" sz="1100" spc="-55">
                <a:solidFill>
                  <a:srgbClr val="FFFFFF"/>
                </a:solidFill>
                <a:latin typeface="Noto Sans CJK JP Black"/>
                <a:cs typeface="Noto Sans CJK JP Black"/>
              </a:endParaRPr>
            </a:p>
            <a:p>
              <a:pPr marL="12700" marR="5080">
                <a:lnSpc>
                  <a:spcPct val="143900"/>
                </a:lnSpc>
                <a:spcBef>
                  <a:spcPts val="100"/>
                </a:spcBef>
              </a:pPr>
              <a:r>
                <a:rPr sz="1100" spc="-55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수수료가 </a:t>
              </a:r>
              <a:r>
                <a:rPr sz="1100" spc="-55" dirty="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발생하게 </a:t>
              </a:r>
              <a:r>
                <a:rPr sz="1100" spc="-60" dirty="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됩니다. </a:t>
              </a:r>
              <a:r>
                <a:rPr sz="1100" spc="-55" dirty="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이러한 </a:t>
              </a:r>
              <a:r>
                <a:rPr sz="1100" spc="-55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문제를 </a:t>
              </a:r>
              <a:r>
                <a:rPr lang="en-US" sz="1100" spc="-45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GB</a:t>
              </a:r>
              <a:r>
                <a:rPr sz="1100" spc="-45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 </a:t>
              </a:r>
              <a:r>
                <a:rPr sz="1100" spc="-60" dirty="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Cash </a:t>
              </a:r>
              <a:r>
                <a:rPr sz="1100" spc="-55" dirty="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시스템을 </a:t>
              </a:r>
              <a:r>
                <a:rPr sz="1100" spc="-55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도입하여  </a:t>
              </a:r>
              <a:endParaRPr lang="en-US" sz="1100" spc="-55">
                <a:solidFill>
                  <a:srgbClr val="FFFFFF"/>
                </a:solidFill>
                <a:latin typeface="Noto Sans CJK JP Black"/>
                <a:cs typeface="Noto Sans CJK JP Black"/>
              </a:endParaRPr>
            </a:p>
            <a:p>
              <a:pPr marL="12700" marR="5080">
                <a:lnSpc>
                  <a:spcPct val="143900"/>
                </a:lnSpc>
                <a:spcBef>
                  <a:spcPts val="100"/>
                </a:spcBef>
              </a:pPr>
              <a:r>
                <a:rPr sz="1100" spc="-55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해결하려고 </a:t>
              </a:r>
              <a:r>
                <a:rPr sz="1100" spc="-60" dirty="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합니다</a:t>
              </a:r>
              <a:r>
                <a:rPr sz="1100" spc="-6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. </a:t>
              </a:r>
              <a:r>
                <a:rPr lang="en-US" sz="1100" spc="-45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PICK</a:t>
              </a:r>
              <a:r>
                <a:rPr lang="ko-KR" altLang="en-US" sz="1100" spc="-45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은 </a:t>
              </a:r>
              <a:r>
                <a:rPr lang="en-US" altLang="ko-KR" sz="1100" spc="-45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GB Cash</a:t>
              </a:r>
              <a:r>
                <a:rPr lang="ko-KR" altLang="en-US" sz="1100" spc="-45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를 구매할 때와 유저들에게 지급할</a:t>
              </a:r>
              <a:endParaRPr lang="en-US" altLang="ko-KR" sz="1100" spc="-45">
                <a:solidFill>
                  <a:srgbClr val="FFFFFF"/>
                </a:solidFill>
                <a:latin typeface="Noto Sans CJK JP Black"/>
                <a:cs typeface="Noto Sans CJK JP Black"/>
              </a:endParaRPr>
            </a:p>
            <a:p>
              <a:pPr marL="12700" marR="5080">
                <a:lnSpc>
                  <a:spcPct val="143900"/>
                </a:lnSpc>
                <a:spcBef>
                  <a:spcPts val="100"/>
                </a:spcBef>
              </a:pPr>
              <a:r>
                <a:rPr lang="ko-KR" altLang="en-US" sz="1100" spc="-45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때 이외에는 사용되지 않습니다</a:t>
              </a:r>
              <a:r>
                <a:rPr lang="en-US" altLang="ko-KR" sz="1100" spc="-45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.</a:t>
              </a:r>
              <a:r>
                <a:rPr sz="1100" spc="-55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 </a:t>
              </a:r>
              <a:r>
                <a:rPr lang="ko-KR" altLang="en-US" sz="1100" spc="-45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또한 </a:t>
              </a:r>
              <a:r>
                <a:rPr lang="en-US" sz="1100" spc="-45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GB</a:t>
              </a:r>
              <a:r>
                <a:rPr sz="1100" spc="-45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  </a:t>
              </a:r>
              <a:r>
                <a:rPr sz="1100" spc="-60" dirty="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Cash</a:t>
              </a:r>
              <a:r>
                <a:rPr sz="1100" spc="-6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와 </a:t>
              </a:r>
              <a:r>
                <a:rPr lang="en-US" sz="1100" spc="-45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PICK</a:t>
              </a:r>
              <a:r>
                <a:rPr sz="1100" spc="-10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으로 </a:t>
              </a:r>
              <a:r>
                <a:rPr sz="1100" spc="-55" dirty="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전환이 </a:t>
              </a:r>
              <a:r>
                <a:rPr sz="1100" spc="-55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되는 </a:t>
              </a:r>
              <a:endParaRPr lang="en-US" sz="1100" spc="-55">
                <a:solidFill>
                  <a:srgbClr val="FFFFFF"/>
                </a:solidFill>
                <a:latin typeface="Noto Sans CJK JP Black"/>
                <a:cs typeface="Noto Sans CJK JP Black"/>
              </a:endParaRPr>
            </a:p>
            <a:p>
              <a:pPr marL="12700" marR="5080">
                <a:lnSpc>
                  <a:spcPct val="143900"/>
                </a:lnSpc>
                <a:spcBef>
                  <a:spcPts val="100"/>
                </a:spcBef>
              </a:pPr>
              <a:r>
                <a:rPr sz="1100" spc="-55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과정을 </a:t>
              </a:r>
              <a:r>
                <a:rPr sz="1100" spc="-55" dirty="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수식으로</a:t>
              </a:r>
              <a:r>
                <a:rPr sz="1100" spc="-110" dirty="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 </a:t>
              </a:r>
              <a:r>
                <a:rPr sz="1100" spc="-60" dirty="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표현하였습니다.</a:t>
              </a:r>
              <a:endParaRPr sz="1100">
                <a:latin typeface="Noto Sans CJK JP Black"/>
                <a:cs typeface="Noto Sans CJK JP Black"/>
              </a:endParaRPr>
            </a:p>
            <a:p>
              <a:pPr marL="12700">
                <a:lnSpc>
                  <a:spcPct val="100000"/>
                </a:lnSpc>
                <a:spcBef>
                  <a:spcPts val="580"/>
                </a:spcBef>
              </a:pPr>
              <a:r>
                <a:rPr sz="1100" spc="-95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* </a:t>
              </a:r>
              <a:r>
                <a:rPr lang="en-US" sz="1100" spc="-5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GB</a:t>
              </a:r>
              <a:r>
                <a:rPr sz="1100" spc="65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 </a:t>
              </a:r>
              <a:r>
                <a:rPr sz="1100" spc="-60" dirty="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Cash는</a:t>
              </a:r>
              <a:r>
                <a:rPr sz="1100" spc="65" dirty="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 </a:t>
              </a:r>
              <a:r>
                <a:rPr sz="1100" spc="-55" dirty="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현금</a:t>
              </a:r>
              <a:r>
                <a:rPr sz="1100" spc="65" dirty="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 </a:t>
              </a:r>
              <a:r>
                <a:rPr sz="1100" spc="-55" dirty="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1원과</a:t>
              </a:r>
              <a:r>
                <a:rPr sz="1100" spc="65" dirty="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 </a:t>
              </a:r>
              <a:r>
                <a:rPr sz="1100" spc="-55" dirty="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동일한</a:t>
              </a:r>
              <a:r>
                <a:rPr sz="1100" spc="65" dirty="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 </a:t>
              </a:r>
              <a:r>
                <a:rPr sz="1100" spc="-55" dirty="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가치를</a:t>
              </a:r>
              <a:r>
                <a:rPr sz="1100" spc="65" dirty="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 </a:t>
              </a:r>
              <a:r>
                <a:rPr sz="1100" spc="-55" dirty="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지니고</a:t>
              </a:r>
              <a:r>
                <a:rPr sz="1100" spc="65" dirty="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 </a:t>
              </a:r>
              <a:r>
                <a:rPr sz="1100" spc="-60" dirty="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있습니다.</a:t>
              </a:r>
              <a:endParaRPr sz="1100">
                <a:latin typeface="Noto Sans CJK JP Black"/>
                <a:cs typeface="Noto Sans CJK JP Black"/>
              </a:endParaRPr>
            </a:p>
          </p:txBody>
        </p:sp>
        <p:grpSp>
          <p:nvGrpSpPr>
            <p:cNvPr id="21" name="object 21"/>
            <p:cNvGrpSpPr/>
            <p:nvPr/>
          </p:nvGrpSpPr>
          <p:grpSpPr>
            <a:xfrm>
              <a:off x="2413150" y="2298700"/>
              <a:ext cx="4176395" cy="732790"/>
              <a:chOff x="2879991" y="2873641"/>
              <a:chExt cx="4176395" cy="732790"/>
            </a:xfrm>
          </p:grpSpPr>
          <p:sp>
            <p:nvSpPr>
              <p:cNvPr id="22" name="object 22"/>
              <p:cNvSpPr/>
              <p:nvPr/>
            </p:nvSpPr>
            <p:spPr>
              <a:xfrm>
                <a:off x="2880004" y="2880004"/>
                <a:ext cx="4176395" cy="720090"/>
              </a:xfrm>
              <a:custGeom>
                <a:avLst/>
                <a:gdLst/>
                <a:ahLst/>
                <a:cxnLst/>
                <a:rect l="l" t="t" r="r" b="b"/>
                <a:pathLst>
                  <a:path w="4176395" h="720089">
                    <a:moveTo>
                      <a:pt x="4175988" y="0"/>
                    </a:moveTo>
                    <a:lnTo>
                      <a:pt x="0" y="0"/>
                    </a:lnTo>
                    <a:lnTo>
                      <a:pt x="0" y="720001"/>
                    </a:lnTo>
                    <a:lnTo>
                      <a:pt x="4175988" y="720001"/>
                    </a:lnTo>
                    <a:lnTo>
                      <a:pt x="4175988" y="0"/>
                    </a:lnTo>
                    <a:close/>
                  </a:path>
                </a:pathLst>
              </a:custGeom>
              <a:solidFill>
                <a:srgbClr val="FFFFFF">
                  <a:alpha val="59999"/>
                </a:srgbClr>
              </a:solidFill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23" name="object 23"/>
              <p:cNvSpPr/>
              <p:nvPr/>
            </p:nvSpPr>
            <p:spPr>
              <a:xfrm>
                <a:off x="2879991" y="2873641"/>
                <a:ext cx="4176395" cy="732790"/>
              </a:xfrm>
              <a:custGeom>
                <a:avLst/>
                <a:gdLst/>
                <a:ahLst/>
                <a:cxnLst/>
                <a:rect l="l" t="t" r="r" b="b"/>
                <a:pathLst>
                  <a:path w="4176395" h="732789">
                    <a:moveTo>
                      <a:pt x="4175988" y="0"/>
                    </a:moveTo>
                    <a:lnTo>
                      <a:pt x="0" y="0"/>
                    </a:lnTo>
                    <a:lnTo>
                      <a:pt x="0" y="12700"/>
                    </a:lnTo>
                    <a:lnTo>
                      <a:pt x="4175988" y="12700"/>
                    </a:lnTo>
                    <a:lnTo>
                      <a:pt x="4175988" y="0"/>
                    </a:lnTo>
                    <a:close/>
                  </a:path>
                  <a:path w="4176395" h="732789">
                    <a:moveTo>
                      <a:pt x="4176001" y="720013"/>
                    </a:moveTo>
                    <a:lnTo>
                      <a:pt x="12" y="720013"/>
                    </a:lnTo>
                    <a:lnTo>
                      <a:pt x="12" y="732713"/>
                    </a:lnTo>
                    <a:lnTo>
                      <a:pt x="4176001" y="732713"/>
                    </a:lnTo>
                    <a:lnTo>
                      <a:pt x="4176001" y="720013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</p:grpSp>
        <p:sp>
          <p:nvSpPr>
            <p:cNvPr id="24" name="object 24"/>
            <p:cNvSpPr txBox="1"/>
            <p:nvPr/>
          </p:nvSpPr>
          <p:spPr>
            <a:xfrm>
              <a:off x="2413163" y="2414698"/>
              <a:ext cx="4176395" cy="418465"/>
            </a:xfrm>
            <a:prstGeom prst="rect">
              <a:avLst/>
            </a:prstGeom>
          </p:spPr>
          <p:txBody>
            <a:bodyPr vert="horz" wrap="square" lIns="0" tIns="72390" rIns="0" bIns="0" rtlCol="0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570"/>
                </a:spcBef>
              </a:pPr>
              <a:r>
                <a:rPr lang="en-US" sz="1100" spc="-45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GB</a:t>
              </a:r>
              <a:r>
                <a:rPr sz="1100" spc="-45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 </a:t>
              </a:r>
              <a:r>
                <a:rPr sz="1100" spc="-60" dirty="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Cash </a:t>
              </a:r>
              <a:r>
                <a:rPr sz="1100" spc="65" dirty="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/ </a:t>
              </a:r>
              <a:r>
                <a:rPr sz="1100" spc="-110" dirty="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a </a:t>
              </a:r>
              <a:r>
                <a:rPr sz="1100" spc="-25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= </a:t>
              </a:r>
              <a:r>
                <a:rPr lang="en-US" sz="1100" spc="-45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PICK</a:t>
              </a:r>
              <a:r>
                <a:rPr sz="1100" spc="15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 </a:t>
              </a:r>
              <a:endParaRPr sz="1100">
                <a:latin typeface="Noto Sans CJK JP Black"/>
                <a:cs typeface="Noto Sans CJK JP Black"/>
              </a:endParaRPr>
            </a:p>
            <a:p>
              <a:pPr algn="ctr">
                <a:lnSpc>
                  <a:spcPct val="100000"/>
                </a:lnSpc>
                <a:spcBef>
                  <a:spcPts val="340"/>
                </a:spcBef>
              </a:pPr>
              <a:r>
                <a:rPr sz="800" spc="-80" dirty="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a  </a:t>
              </a:r>
              <a:r>
                <a:rPr sz="800" spc="-20" dirty="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=  </a:t>
              </a:r>
              <a:r>
                <a:rPr sz="800" spc="-75" dirty="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Daily  </a:t>
              </a:r>
              <a:r>
                <a:rPr sz="800" spc="-70" dirty="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Crypto  </a:t>
              </a:r>
              <a:r>
                <a:rPr sz="800" spc="-65" dirty="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Currency</a:t>
              </a:r>
              <a:r>
                <a:rPr sz="800" spc="-25" dirty="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 </a:t>
              </a:r>
              <a:r>
                <a:rPr sz="800" spc="-65" dirty="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Rate</a:t>
              </a:r>
              <a:endParaRPr sz="800">
                <a:latin typeface="Noto Sans CJK JP Black"/>
                <a:cs typeface="Noto Sans CJK JP Black"/>
              </a:endParaRPr>
            </a:p>
          </p:txBody>
        </p:sp>
        <p:sp>
          <p:nvSpPr>
            <p:cNvPr id="66" name="object 66"/>
            <p:cNvSpPr txBox="1"/>
            <p:nvPr/>
          </p:nvSpPr>
          <p:spPr>
            <a:xfrm>
              <a:off x="3219450" y="4993344"/>
              <a:ext cx="3822522" cy="975780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/>
            <a:p>
              <a:pPr marL="12700" marR="212725">
                <a:lnSpc>
                  <a:spcPct val="143900"/>
                </a:lnSpc>
                <a:spcBef>
                  <a:spcPts val="100"/>
                </a:spcBef>
              </a:pPr>
              <a:r>
                <a:rPr lang="en-US" sz="1100" spc="-45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GB</a:t>
              </a:r>
              <a:r>
                <a:rPr sz="1100" spc="-45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 </a:t>
              </a:r>
              <a:r>
                <a:rPr sz="1100" spc="-60" dirty="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Cash는 </a:t>
              </a:r>
              <a:r>
                <a:rPr sz="1100" spc="-55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거래소에서 </a:t>
              </a:r>
              <a:r>
                <a:rPr lang="en-US" sz="1100" spc="-45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PICK</a:t>
              </a:r>
              <a:r>
                <a:rPr sz="1100" spc="-11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을 </a:t>
              </a:r>
              <a:r>
                <a:rPr sz="1100" spc="-55" dirty="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구매 </a:t>
              </a:r>
              <a:r>
                <a:rPr sz="1100" spc="-55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후 </a:t>
              </a:r>
              <a:r>
                <a:rPr lang="en-US" sz="1100" spc="-45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GB</a:t>
              </a:r>
              <a:r>
                <a:rPr sz="1100" spc="-45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  </a:t>
              </a:r>
              <a:r>
                <a:rPr sz="1100" spc="-80" dirty="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Wallet을 </a:t>
              </a:r>
              <a:r>
                <a:rPr sz="1100" spc="-55" dirty="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통해 전환할 수 </a:t>
              </a:r>
              <a:r>
                <a:rPr sz="1100" spc="-60" dirty="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있습니다. </a:t>
              </a:r>
              <a:r>
                <a:rPr sz="1100" spc="-55" dirty="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유저들은 특정활동에 대한  </a:t>
              </a:r>
              <a:r>
                <a:rPr sz="1100" spc="-55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보상을 </a:t>
              </a:r>
              <a:r>
                <a:rPr lang="en-US" sz="1100" spc="-55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PICK</a:t>
              </a:r>
              <a:r>
                <a:rPr sz="1100" spc="-10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으로 </a:t>
              </a:r>
              <a:r>
                <a:rPr sz="1100" spc="-60" dirty="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지급합니다</a:t>
              </a:r>
              <a:r>
                <a:rPr sz="1100" spc="-6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. </a:t>
              </a:r>
              <a:r>
                <a:rPr lang="en-US" sz="1100" spc="-6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 GB</a:t>
              </a:r>
              <a:r>
                <a:rPr sz="1100" spc="-45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 </a:t>
              </a:r>
              <a:r>
                <a:rPr sz="1100" spc="-60" dirty="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Cash</a:t>
              </a:r>
              <a:r>
                <a:rPr sz="1100" spc="-6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가</a:t>
              </a:r>
              <a:r>
                <a:rPr sz="1100" spc="-5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 </a:t>
              </a:r>
              <a:r>
                <a:rPr sz="1100" spc="-55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아닌</a:t>
              </a:r>
              <a:r>
                <a:rPr lang="en-US" sz="1100">
                  <a:latin typeface="Noto Sans CJK JP Black"/>
                  <a:cs typeface="Noto Sans CJK JP Black"/>
                </a:rPr>
                <a:t> </a:t>
              </a:r>
              <a:r>
                <a:rPr lang="en-US" sz="1100" spc="-45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PICK</a:t>
              </a:r>
              <a:r>
                <a:rPr sz="1100" spc="-10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으로 </a:t>
              </a:r>
              <a:r>
                <a:rPr sz="1100" spc="-55" dirty="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보상을 지급하는 </a:t>
              </a:r>
              <a:r>
                <a:rPr sz="1100" spc="-55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이유는  </a:t>
              </a:r>
              <a:endParaRPr lang="en-US" sz="1100" spc="-55">
                <a:solidFill>
                  <a:srgbClr val="FFFFFF"/>
                </a:solidFill>
                <a:latin typeface="Noto Sans CJK JP Black"/>
                <a:cs typeface="Noto Sans CJK JP Black"/>
              </a:endParaRPr>
            </a:p>
            <a:p>
              <a:pPr marL="12700" marR="212725">
                <a:lnSpc>
                  <a:spcPct val="143900"/>
                </a:lnSpc>
                <a:spcBef>
                  <a:spcPts val="100"/>
                </a:spcBef>
              </a:pPr>
              <a:r>
                <a:rPr lang="en-US" sz="1100" spc="-45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GB </a:t>
              </a:r>
              <a:r>
                <a:rPr sz="1100" spc="-6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Cash</a:t>
              </a:r>
              <a:r>
                <a:rPr lang="ko-KR" altLang="en-US" sz="1100" spc="-6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는</a:t>
              </a:r>
              <a:r>
                <a:rPr lang="en-US" sz="1100" spc="-6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  </a:t>
              </a:r>
              <a:r>
                <a:rPr sz="1100" spc="-55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현금화가 불가능하기  </a:t>
              </a:r>
              <a:r>
                <a:rPr sz="1100" spc="-6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때문입니다.</a:t>
              </a:r>
              <a:endParaRPr sz="1100">
                <a:latin typeface="Noto Sans CJK JP Black"/>
                <a:cs typeface="Noto Sans CJK JP Black"/>
              </a:endParaRPr>
            </a:p>
          </p:txBody>
        </p:sp>
      </p:grpSp>
      <p:sp>
        <p:nvSpPr>
          <p:cNvPr id="113" name="object 67">
            <a:extLst>
              <a:ext uri="{FF2B5EF4-FFF2-40B4-BE49-F238E27FC236}">
                <a16:creationId xmlns:a16="http://schemas.microsoft.com/office/drawing/2014/main" id="{DED0AE82-CAA8-44DE-963A-76760F393DB9}"/>
              </a:ext>
            </a:extLst>
          </p:cNvPr>
          <p:cNvSpPr txBox="1"/>
          <p:nvPr/>
        </p:nvSpPr>
        <p:spPr>
          <a:xfrm>
            <a:off x="8051406" y="6805549"/>
            <a:ext cx="1208405" cy="61106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7700"/>
              </a:lnSpc>
              <a:spcBef>
                <a:spcPts val="100"/>
              </a:spcBef>
            </a:pPr>
            <a:r>
              <a:rPr sz="1700" spc="-80">
                <a:solidFill>
                  <a:srgbClr val="FFFFFF"/>
                </a:solidFill>
                <a:latin typeface="Verdana"/>
                <a:cs typeface="Verdana"/>
              </a:rPr>
              <a:t>Fund  </a:t>
            </a:r>
            <a:endParaRPr lang="en-US" sz="1700" spc="-80">
              <a:solidFill>
                <a:srgbClr val="FFFFFF"/>
              </a:solidFill>
              <a:latin typeface="Verdana"/>
              <a:cs typeface="Verdana"/>
            </a:endParaRPr>
          </a:p>
          <a:p>
            <a:pPr marL="12700" marR="5080">
              <a:lnSpc>
                <a:spcPct val="117700"/>
              </a:lnSpc>
              <a:spcBef>
                <a:spcPts val="100"/>
              </a:spcBef>
            </a:pPr>
            <a:r>
              <a:rPr sz="1700" spc="-55">
                <a:solidFill>
                  <a:srgbClr val="FFFFFF"/>
                </a:solidFill>
                <a:latin typeface="Verdana"/>
                <a:cs typeface="Verdana"/>
              </a:rPr>
              <a:t>Di</a:t>
            </a:r>
            <a:r>
              <a:rPr sz="1700" spc="-75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1700" spc="-50">
                <a:solidFill>
                  <a:srgbClr val="FFFFFF"/>
                </a:solidFill>
                <a:latin typeface="Verdana"/>
                <a:cs typeface="Verdana"/>
              </a:rPr>
              <a:t>tribution</a:t>
            </a:r>
            <a:endParaRPr sz="1700">
              <a:latin typeface="Verdana"/>
              <a:cs typeface="Verdana"/>
            </a:endParaRPr>
          </a:p>
        </p:txBody>
      </p:sp>
      <p:sp>
        <p:nvSpPr>
          <p:cNvPr id="114" name="object 68">
            <a:extLst>
              <a:ext uri="{FF2B5EF4-FFF2-40B4-BE49-F238E27FC236}">
                <a16:creationId xmlns:a16="http://schemas.microsoft.com/office/drawing/2014/main" id="{A95613E2-223B-4DC5-B18F-F02C6F709DCE}"/>
              </a:ext>
            </a:extLst>
          </p:cNvPr>
          <p:cNvSpPr txBox="1"/>
          <p:nvPr/>
        </p:nvSpPr>
        <p:spPr>
          <a:xfrm>
            <a:off x="8044713" y="1109676"/>
            <a:ext cx="1027430" cy="9607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7700"/>
              </a:lnSpc>
              <a:spcBef>
                <a:spcPts val="100"/>
              </a:spcBef>
            </a:pPr>
            <a:r>
              <a:rPr sz="1700" spc="-110" dirty="0">
                <a:solidFill>
                  <a:srgbClr val="FFFFFF"/>
                </a:solidFill>
                <a:latin typeface="Verdana"/>
                <a:cs typeface="Verdana"/>
              </a:rPr>
              <a:t>Token  </a:t>
            </a:r>
            <a:r>
              <a:rPr sz="1700" spc="-25" dirty="0">
                <a:solidFill>
                  <a:srgbClr val="FFFFFF"/>
                </a:solidFill>
                <a:latin typeface="Verdana"/>
                <a:cs typeface="Verdana"/>
              </a:rPr>
              <a:t>Allo</a:t>
            </a:r>
            <a:r>
              <a:rPr sz="1700" spc="-4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1700" spc="-55" dirty="0">
                <a:solidFill>
                  <a:srgbClr val="FFFFFF"/>
                </a:solidFill>
                <a:latin typeface="Verdana"/>
                <a:cs typeface="Verdana"/>
              </a:rPr>
              <a:t>ation</a:t>
            </a:r>
            <a:endParaRPr sz="1700">
              <a:latin typeface="Verdana"/>
              <a:cs typeface="Verdana"/>
            </a:endParaRPr>
          </a:p>
          <a:p>
            <a:pPr marL="20320">
              <a:lnSpc>
                <a:spcPct val="100000"/>
              </a:lnSpc>
              <a:spcBef>
                <a:spcPts val="620"/>
              </a:spcBef>
            </a:pPr>
            <a:r>
              <a:rPr sz="700" spc="-3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총</a:t>
            </a:r>
            <a:r>
              <a:rPr sz="700" spc="3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700" spc="-3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발행량</a:t>
            </a:r>
            <a:endParaRPr sz="700">
              <a:latin typeface="Noto Sans CJK JP Black"/>
              <a:cs typeface="Noto Sans CJK JP Black"/>
            </a:endParaRPr>
          </a:p>
          <a:p>
            <a:pPr marL="20320">
              <a:lnSpc>
                <a:spcPct val="100000"/>
              </a:lnSpc>
              <a:spcBef>
                <a:spcPts val="260"/>
              </a:spcBef>
            </a:pPr>
            <a:r>
              <a:rPr lang="en-US" sz="700" spc="-3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4</a:t>
            </a:r>
            <a:r>
              <a:rPr sz="700" spc="-35">
                <a:solidFill>
                  <a:srgbClr val="FFFFFF"/>
                </a:solidFill>
                <a:latin typeface="Noto Sans CJK JP Black"/>
                <a:cs typeface="Noto Sans CJK JP Black"/>
              </a:rPr>
              <a:t>9억 </a:t>
            </a:r>
            <a:r>
              <a:rPr lang="en-US" sz="700" spc="-35">
                <a:solidFill>
                  <a:srgbClr val="FFFFFF"/>
                </a:solidFill>
                <a:latin typeface="Noto Sans CJK JP Black"/>
                <a:cs typeface="Noto Sans CJK JP Black"/>
              </a:rPr>
              <a:t>5</a:t>
            </a:r>
            <a:r>
              <a:rPr lang="ko-KR" altLang="en-US" sz="700" spc="-35">
                <a:solidFill>
                  <a:srgbClr val="FFFFFF"/>
                </a:solidFill>
                <a:latin typeface="Noto Sans CJK JP Black"/>
                <a:cs typeface="Noto Sans CJK JP Black"/>
              </a:rPr>
              <a:t>천만 </a:t>
            </a:r>
            <a:r>
              <a:rPr sz="700" spc="-35">
                <a:solidFill>
                  <a:srgbClr val="FFFFFF"/>
                </a:solidFill>
                <a:latin typeface="Noto Sans CJK JP Black"/>
                <a:cs typeface="Noto Sans CJK JP Black"/>
              </a:rPr>
              <a:t>개</a:t>
            </a:r>
            <a:r>
              <a:rPr sz="700" spc="-5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700" spc="-40">
                <a:solidFill>
                  <a:srgbClr val="FFFFFF"/>
                </a:solidFill>
                <a:latin typeface="Noto Sans CJK JP Black"/>
                <a:cs typeface="Noto Sans CJK JP Black"/>
              </a:rPr>
              <a:t>(</a:t>
            </a:r>
            <a:r>
              <a:rPr lang="en-US" altLang="ko-KR" sz="700" spc="-40">
                <a:solidFill>
                  <a:srgbClr val="FFFFFF"/>
                </a:solidFill>
                <a:latin typeface="Noto Sans CJK JP Black"/>
                <a:cs typeface="Noto Sans CJK JP Black"/>
              </a:rPr>
              <a:t>4,950,000,000</a:t>
            </a:r>
            <a:r>
              <a:rPr sz="700" spc="-40">
                <a:solidFill>
                  <a:srgbClr val="FFFFFF"/>
                </a:solidFill>
                <a:latin typeface="Noto Sans CJK JP Black"/>
                <a:cs typeface="Noto Sans CJK JP Black"/>
              </a:rPr>
              <a:t>)</a:t>
            </a:r>
            <a:endParaRPr sz="700">
              <a:latin typeface="Noto Sans CJK JP Black"/>
              <a:cs typeface="Noto Sans CJK JP Black"/>
            </a:endParaRPr>
          </a:p>
        </p:txBody>
      </p:sp>
      <p:sp>
        <p:nvSpPr>
          <p:cNvPr id="115" name="object 69">
            <a:extLst>
              <a:ext uri="{FF2B5EF4-FFF2-40B4-BE49-F238E27FC236}">
                <a16:creationId xmlns:a16="http://schemas.microsoft.com/office/drawing/2014/main" id="{6B3A5759-FA22-4392-AEE6-10A35F99F1BA}"/>
              </a:ext>
            </a:extLst>
          </p:cNvPr>
          <p:cNvSpPr txBox="1"/>
          <p:nvPr/>
        </p:nvSpPr>
        <p:spPr>
          <a:xfrm>
            <a:off x="11843952" y="3112427"/>
            <a:ext cx="1248870" cy="5924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86435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FFFFFF"/>
                </a:solidFill>
                <a:latin typeface="Roboto"/>
                <a:cs typeface="Roboto"/>
              </a:rPr>
              <a:t>35%</a:t>
            </a:r>
            <a:endParaRPr sz="1400">
              <a:latin typeface="Roboto"/>
              <a:cs typeface="Roboto"/>
            </a:endParaRPr>
          </a:p>
          <a:p>
            <a:pPr marL="269240" marR="5080" indent="-257175">
              <a:lnSpc>
                <a:spcPct val="100000"/>
              </a:lnSpc>
              <a:spcBef>
                <a:spcPts val="60"/>
              </a:spcBef>
            </a:pPr>
            <a:r>
              <a:rPr lang="en-US" sz="1100" spc="20">
                <a:solidFill>
                  <a:srgbClr val="FFFFFF"/>
                </a:solidFill>
                <a:latin typeface="Trebuchet MS"/>
                <a:cs typeface="Trebuchet MS"/>
              </a:rPr>
              <a:t>  </a:t>
            </a:r>
            <a:r>
              <a:rPr sz="1100" spc="20">
                <a:solidFill>
                  <a:srgbClr val="FFFFFF"/>
                </a:solidFill>
                <a:latin typeface="Trebuchet MS"/>
                <a:cs typeface="Trebuchet MS"/>
              </a:rPr>
              <a:t>Angel</a:t>
            </a:r>
            <a:r>
              <a:rPr sz="1100" spc="-14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100" spc="5" dirty="0">
                <a:solidFill>
                  <a:srgbClr val="FFFFFF"/>
                </a:solidFill>
                <a:latin typeface="Trebuchet MS"/>
                <a:cs typeface="Trebuchet MS"/>
              </a:rPr>
              <a:t>Investors</a:t>
            </a:r>
            <a:r>
              <a:rPr sz="1100" spc="5">
                <a:solidFill>
                  <a:srgbClr val="FFFFFF"/>
                </a:solidFill>
                <a:latin typeface="Trebuchet MS"/>
                <a:cs typeface="Trebuchet MS"/>
              </a:rPr>
              <a:t>,  </a:t>
            </a:r>
            <a:endParaRPr lang="en-US" sz="1100" spc="5">
              <a:solidFill>
                <a:srgbClr val="FFFFFF"/>
              </a:solidFill>
              <a:latin typeface="Trebuchet MS"/>
              <a:cs typeface="Trebuchet MS"/>
            </a:endParaRPr>
          </a:p>
          <a:p>
            <a:pPr marL="269240" marR="5080" indent="-257175">
              <a:lnSpc>
                <a:spcPct val="100000"/>
              </a:lnSpc>
              <a:spcBef>
                <a:spcPts val="60"/>
              </a:spcBef>
            </a:pPr>
            <a:r>
              <a:rPr lang="en-US" sz="1100" spc="5">
                <a:solidFill>
                  <a:srgbClr val="FFFFFF"/>
                </a:solidFill>
                <a:latin typeface="Trebuchet MS"/>
                <a:cs typeface="Trebuchet MS"/>
              </a:rPr>
              <a:t>       </a:t>
            </a:r>
            <a:r>
              <a:rPr sz="1100" spc="-10">
                <a:solidFill>
                  <a:srgbClr val="FFFFFF"/>
                </a:solidFill>
                <a:latin typeface="Trebuchet MS"/>
                <a:cs typeface="Trebuchet MS"/>
              </a:rPr>
              <a:t>Token</a:t>
            </a:r>
            <a:r>
              <a:rPr sz="1100" spc="-16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100" spc="45" dirty="0">
                <a:solidFill>
                  <a:srgbClr val="FFFFFF"/>
                </a:solidFill>
                <a:latin typeface="Trebuchet MS"/>
                <a:cs typeface="Trebuchet MS"/>
              </a:rPr>
              <a:t>Sales</a:t>
            </a:r>
            <a:endParaRPr sz="1100">
              <a:latin typeface="Trebuchet MS"/>
              <a:cs typeface="Trebuchet MS"/>
            </a:endParaRPr>
          </a:p>
        </p:txBody>
      </p:sp>
      <p:sp>
        <p:nvSpPr>
          <p:cNvPr id="116" name="object 70">
            <a:extLst>
              <a:ext uri="{FF2B5EF4-FFF2-40B4-BE49-F238E27FC236}">
                <a16:creationId xmlns:a16="http://schemas.microsoft.com/office/drawing/2014/main" id="{D8CE0086-2053-4ADA-82A3-66EC4B41469D}"/>
              </a:ext>
            </a:extLst>
          </p:cNvPr>
          <p:cNvSpPr txBox="1"/>
          <p:nvPr/>
        </p:nvSpPr>
        <p:spPr>
          <a:xfrm>
            <a:off x="8583664" y="4497679"/>
            <a:ext cx="1320596" cy="5822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922655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FFFFFF"/>
                </a:solidFill>
                <a:latin typeface="Roboto"/>
                <a:cs typeface="Roboto"/>
              </a:rPr>
              <a:t>20%</a:t>
            </a:r>
            <a:endParaRPr sz="1400">
              <a:latin typeface="Roboto"/>
              <a:cs typeface="Roboto"/>
            </a:endParaRPr>
          </a:p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1100" spc="55" dirty="0">
                <a:solidFill>
                  <a:srgbClr val="FFFFFF"/>
                </a:solidFill>
                <a:latin typeface="Trebuchet MS"/>
                <a:cs typeface="Trebuchet MS"/>
              </a:rPr>
              <a:t>Business</a:t>
            </a:r>
            <a:r>
              <a:rPr sz="1100" spc="-1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100" spc="10" dirty="0">
                <a:solidFill>
                  <a:srgbClr val="FFFFFF"/>
                </a:solidFill>
                <a:latin typeface="Trebuchet MS"/>
                <a:cs typeface="Trebuchet MS"/>
              </a:rPr>
              <a:t>Operation</a:t>
            </a:r>
            <a:endParaRPr sz="1100">
              <a:latin typeface="Trebuchet MS"/>
              <a:cs typeface="Trebuchet MS"/>
            </a:endParaRPr>
          </a:p>
          <a:p>
            <a:pPr marL="963930">
              <a:lnSpc>
                <a:spcPct val="100000"/>
              </a:lnSpc>
            </a:pPr>
            <a:r>
              <a:rPr sz="1100" spc="70" dirty="0">
                <a:solidFill>
                  <a:srgbClr val="FFFFFF"/>
                </a:solidFill>
                <a:latin typeface="Trebuchet MS"/>
                <a:cs typeface="Trebuchet MS"/>
              </a:rPr>
              <a:t>R&amp;D</a:t>
            </a:r>
            <a:endParaRPr sz="1100">
              <a:latin typeface="Trebuchet MS"/>
              <a:cs typeface="Trebuchet MS"/>
            </a:endParaRPr>
          </a:p>
        </p:txBody>
      </p:sp>
      <p:sp>
        <p:nvSpPr>
          <p:cNvPr id="117" name="object 71">
            <a:extLst>
              <a:ext uri="{FF2B5EF4-FFF2-40B4-BE49-F238E27FC236}">
                <a16:creationId xmlns:a16="http://schemas.microsoft.com/office/drawing/2014/main" id="{2450C10D-1044-4690-B7B2-751F9242D2CD}"/>
              </a:ext>
            </a:extLst>
          </p:cNvPr>
          <p:cNvSpPr txBox="1"/>
          <p:nvPr/>
        </p:nvSpPr>
        <p:spPr>
          <a:xfrm>
            <a:off x="9622663" y="2093659"/>
            <a:ext cx="662305" cy="4146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1369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FFFFFF"/>
                </a:solidFill>
                <a:latin typeface="Roboto"/>
                <a:cs typeface="Roboto"/>
              </a:rPr>
              <a:t>15%</a:t>
            </a:r>
            <a:endParaRPr sz="1400">
              <a:latin typeface="Roboto"/>
              <a:cs typeface="Roboto"/>
            </a:endParaRPr>
          </a:p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1100" spc="6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1100" spc="15" dirty="0">
                <a:solidFill>
                  <a:srgbClr val="FFFFFF"/>
                </a:solidFill>
                <a:latin typeface="Trebuchet MS"/>
                <a:cs typeface="Trebuchet MS"/>
              </a:rPr>
              <a:t>pe</a:t>
            </a:r>
            <a:r>
              <a:rPr sz="1100" spc="-15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1100" dirty="0">
                <a:solidFill>
                  <a:srgbClr val="FFFFFF"/>
                </a:solidFill>
                <a:latin typeface="Trebuchet MS"/>
                <a:cs typeface="Trebuchet MS"/>
              </a:rPr>
              <a:t>ation</a:t>
            </a:r>
            <a:endParaRPr sz="1100">
              <a:latin typeface="Trebuchet MS"/>
              <a:cs typeface="Trebuchet MS"/>
            </a:endParaRPr>
          </a:p>
        </p:txBody>
      </p:sp>
      <p:sp>
        <p:nvSpPr>
          <p:cNvPr id="118" name="object 72">
            <a:extLst>
              <a:ext uri="{FF2B5EF4-FFF2-40B4-BE49-F238E27FC236}">
                <a16:creationId xmlns:a16="http://schemas.microsoft.com/office/drawing/2014/main" id="{3F02AD6C-8C5A-40E8-A67D-9CE5C3C74AC0}"/>
              </a:ext>
            </a:extLst>
          </p:cNvPr>
          <p:cNvSpPr txBox="1"/>
          <p:nvPr/>
        </p:nvSpPr>
        <p:spPr>
          <a:xfrm>
            <a:off x="11488419" y="1283793"/>
            <a:ext cx="1633855" cy="567690"/>
          </a:xfrm>
          <a:prstGeom prst="rect">
            <a:avLst/>
          </a:prstGeom>
        </p:spPr>
        <p:txBody>
          <a:bodyPr vert="horz" wrap="square" lIns="0" tIns="6985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50"/>
              </a:spcBef>
            </a:pPr>
            <a:r>
              <a:rPr sz="1400" b="1" dirty="0">
                <a:solidFill>
                  <a:srgbClr val="FFFFFF"/>
                </a:solidFill>
                <a:latin typeface="Roboto"/>
                <a:cs typeface="Roboto"/>
              </a:rPr>
              <a:t>3% </a:t>
            </a:r>
            <a:r>
              <a:rPr sz="1100" dirty="0">
                <a:solidFill>
                  <a:srgbClr val="FFFFFF"/>
                </a:solidFill>
                <a:latin typeface="Trebuchet MS"/>
                <a:cs typeface="Trebuchet MS"/>
              </a:rPr>
              <a:t>Advisor,</a:t>
            </a:r>
            <a:r>
              <a:rPr sz="110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100" spc="35" dirty="0">
                <a:solidFill>
                  <a:srgbClr val="FFFFFF"/>
                </a:solidFill>
                <a:latin typeface="Trebuchet MS"/>
                <a:cs typeface="Trebuchet MS"/>
              </a:rPr>
              <a:t>Community</a:t>
            </a:r>
            <a:endParaRPr sz="1100">
              <a:latin typeface="Trebuchet MS"/>
              <a:cs typeface="Trebuchet MS"/>
            </a:endParaRPr>
          </a:p>
          <a:p>
            <a:pPr marL="398780">
              <a:lnSpc>
                <a:spcPct val="100000"/>
              </a:lnSpc>
              <a:spcBef>
                <a:spcPts val="455"/>
              </a:spcBef>
            </a:pPr>
            <a:r>
              <a:rPr sz="1400" b="1" dirty="0">
                <a:solidFill>
                  <a:srgbClr val="FFFFFF"/>
                </a:solidFill>
                <a:latin typeface="Roboto"/>
                <a:cs typeface="Roboto"/>
              </a:rPr>
              <a:t>2%</a:t>
            </a:r>
            <a:r>
              <a:rPr sz="1400" b="1" spc="285" dirty="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sz="1100" dirty="0">
                <a:solidFill>
                  <a:srgbClr val="FFFFFF"/>
                </a:solidFill>
                <a:latin typeface="Trebuchet MS"/>
                <a:cs typeface="Trebuchet MS"/>
              </a:rPr>
              <a:t>Legal</a:t>
            </a:r>
            <a:endParaRPr sz="1100">
              <a:latin typeface="Trebuchet MS"/>
              <a:cs typeface="Trebuchet MS"/>
            </a:endParaRPr>
          </a:p>
        </p:txBody>
      </p:sp>
      <p:sp>
        <p:nvSpPr>
          <p:cNvPr id="119" name="object 73">
            <a:extLst>
              <a:ext uri="{FF2B5EF4-FFF2-40B4-BE49-F238E27FC236}">
                <a16:creationId xmlns:a16="http://schemas.microsoft.com/office/drawing/2014/main" id="{0226FF78-1BAF-4A76-8003-BF97D62DA7F3}"/>
              </a:ext>
            </a:extLst>
          </p:cNvPr>
          <p:cNvSpPr txBox="1"/>
          <p:nvPr/>
        </p:nvSpPr>
        <p:spPr>
          <a:xfrm>
            <a:off x="12073437" y="4510163"/>
            <a:ext cx="887801" cy="4146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47675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FFFFFF"/>
                </a:solidFill>
                <a:latin typeface="Roboto"/>
                <a:cs typeface="Roboto"/>
              </a:rPr>
              <a:t>25%</a:t>
            </a:r>
            <a:endParaRPr sz="1400">
              <a:latin typeface="Roboto"/>
              <a:cs typeface="Roboto"/>
            </a:endParaRPr>
          </a:p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1100" spc="95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1100" spc="25" dirty="0">
                <a:solidFill>
                  <a:srgbClr val="FFFFFF"/>
                </a:solidFill>
                <a:latin typeface="Trebuchet MS"/>
                <a:cs typeface="Trebuchet MS"/>
              </a:rPr>
              <a:t>orpo</a:t>
            </a:r>
            <a:r>
              <a:rPr sz="1100" spc="-5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1100" dirty="0">
                <a:solidFill>
                  <a:srgbClr val="FFFFFF"/>
                </a:solidFill>
                <a:latin typeface="Trebuchet MS"/>
                <a:cs typeface="Trebuchet MS"/>
              </a:rPr>
              <a:t>ation</a:t>
            </a:r>
            <a:endParaRPr sz="1100">
              <a:latin typeface="Trebuchet MS"/>
              <a:cs typeface="Trebuchet MS"/>
            </a:endParaRPr>
          </a:p>
        </p:txBody>
      </p:sp>
      <p:sp>
        <p:nvSpPr>
          <p:cNvPr id="120" name="object 74">
            <a:extLst>
              <a:ext uri="{FF2B5EF4-FFF2-40B4-BE49-F238E27FC236}">
                <a16:creationId xmlns:a16="http://schemas.microsoft.com/office/drawing/2014/main" id="{194BE158-3AB4-43E8-ACC3-66481D588E14}"/>
              </a:ext>
            </a:extLst>
          </p:cNvPr>
          <p:cNvSpPr txBox="1"/>
          <p:nvPr/>
        </p:nvSpPr>
        <p:spPr>
          <a:xfrm>
            <a:off x="14443963" y="10035621"/>
            <a:ext cx="189865" cy="193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spc="55" dirty="0">
                <a:solidFill>
                  <a:srgbClr val="FFFFFF"/>
                </a:solidFill>
                <a:latin typeface="RobotoRegular"/>
                <a:cs typeface="RobotoRegular"/>
              </a:rPr>
              <a:t>0</a:t>
            </a:r>
            <a:r>
              <a:rPr sz="1100" dirty="0">
                <a:solidFill>
                  <a:srgbClr val="FFFFFF"/>
                </a:solidFill>
                <a:latin typeface="RobotoRegular"/>
                <a:cs typeface="RobotoRegular"/>
              </a:rPr>
              <a:t>8</a:t>
            </a:r>
            <a:endParaRPr sz="1100">
              <a:latin typeface="RobotoRegular"/>
              <a:cs typeface="RobotoRegular"/>
            </a:endParaRPr>
          </a:p>
        </p:txBody>
      </p:sp>
      <p:sp>
        <p:nvSpPr>
          <p:cNvPr id="121" name="object 75">
            <a:extLst>
              <a:ext uri="{FF2B5EF4-FFF2-40B4-BE49-F238E27FC236}">
                <a16:creationId xmlns:a16="http://schemas.microsoft.com/office/drawing/2014/main" id="{C046D560-8A51-413C-B11B-8D1EF6C66D04}"/>
              </a:ext>
            </a:extLst>
          </p:cNvPr>
          <p:cNvSpPr txBox="1"/>
          <p:nvPr/>
        </p:nvSpPr>
        <p:spPr>
          <a:xfrm>
            <a:off x="10579671" y="6408458"/>
            <a:ext cx="67627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FFFFFF"/>
                </a:solidFill>
                <a:latin typeface="Roboto"/>
                <a:cs typeface="Roboto"/>
              </a:rPr>
              <a:t>5%</a:t>
            </a:r>
            <a:r>
              <a:rPr sz="1400" b="1" spc="229" dirty="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sz="1100" dirty="0">
                <a:solidFill>
                  <a:srgbClr val="FFFFFF"/>
                </a:solidFill>
                <a:latin typeface="Trebuchet MS"/>
                <a:cs typeface="Trebuchet MS"/>
              </a:rPr>
              <a:t>Legal</a:t>
            </a:r>
            <a:endParaRPr sz="1100">
              <a:latin typeface="Trebuchet MS"/>
              <a:cs typeface="Trebuchet MS"/>
            </a:endParaRPr>
          </a:p>
        </p:txBody>
      </p:sp>
      <p:sp>
        <p:nvSpPr>
          <p:cNvPr id="122" name="object 76">
            <a:extLst>
              <a:ext uri="{FF2B5EF4-FFF2-40B4-BE49-F238E27FC236}">
                <a16:creationId xmlns:a16="http://schemas.microsoft.com/office/drawing/2014/main" id="{C3A343AC-EDCE-4878-8528-621C78ECB77B}"/>
              </a:ext>
            </a:extLst>
          </p:cNvPr>
          <p:cNvSpPr txBox="1"/>
          <p:nvPr/>
        </p:nvSpPr>
        <p:spPr>
          <a:xfrm>
            <a:off x="12683629" y="7019531"/>
            <a:ext cx="873760" cy="4146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FFFFFF"/>
                </a:solidFill>
                <a:latin typeface="Roboto"/>
                <a:cs typeface="Roboto"/>
              </a:rPr>
              <a:t>25%</a:t>
            </a:r>
            <a:endParaRPr sz="1400">
              <a:latin typeface="Roboto"/>
              <a:cs typeface="Roboto"/>
            </a:endParaRPr>
          </a:p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1100" spc="90" dirty="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sz="1100" spc="-25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1100" spc="-10" dirty="0">
                <a:solidFill>
                  <a:srgbClr val="FFFFFF"/>
                </a:solidFill>
                <a:latin typeface="Trebuchet MS"/>
                <a:cs typeface="Trebuchet MS"/>
              </a:rPr>
              <a:t>v</a:t>
            </a:r>
            <a:r>
              <a:rPr sz="1100" spc="10" dirty="0">
                <a:solidFill>
                  <a:srgbClr val="FFFFFF"/>
                </a:solidFill>
                <a:latin typeface="Trebuchet MS"/>
                <a:cs typeface="Trebuchet MS"/>
              </a:rPr>
              <a:t>elopment</a:t>
            </a:r>
            <a:endParaRPr sz="1100">
              <a:latin typeface="Trebuchet MS"/>
              <a:cs typeface="Trebuchet MS"/>
            </a:endParaRPr>
          </a:p>
        </p:txBody>
      </p:sp>
      <p:sp>
        <p:nvSpPr>
          <p:cNvPr id="123" name="object 77">
            <a:extLst>
              <a:ext uri="{FF2B5EF4-FFF2-40B4-BE49-F238E27FC236}">
                <a16:creationId xmlns:a16="http://schemas.microsoft.com/office/drawing/2014/main" id="{503BDF94-F374-482D-AC3C-2A703EF03601}"/>
              </a:ext>
            </a:extLst>
          </p:cNvPr>
          <p:cNvSpPr txBox="1"/>
          <p:nvPr/>
        </p:nvSpPr>
        <p:spPr>
          <a:xfrm>
            <a:off x="10208856" y="7524775"/>
            <a:ext cx="535305" cy="4146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FFFFFF"/>
                </a:solidFill>
                <a:latin typeface="Roboto"/>
                <a:cs typeface="Roboto"/>
              </a:rPr>
              <a:t>15%</a:t>
            </a:r>
            <a:endParaRPr sz="1400">
              <a:latin typeface="Roboto"/>
              <a:cs typeface="Roboto"/>
            </a:endParaRPr>
          </a:p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1100" spc="15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1100" spc="3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1100" spc="10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110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1100" spc="5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1100" spc="-10" dirty="0">
                <a:solidFill>
                  <a:srgbClr val="FFFFFF"/>
                </a:solidFill>
                <a:latin typeface="Trebuchet MS"/>
                <a:cs typeface="Trebuchet MS"/>
              </a:rPr>
              <a:t>v</a:t>
            </a:r>
            <a:r>
              <a:rPr sz="110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endParaRPr sz="1100">
              <a:latin typeface="Trebuchet MS"/>
              <a:cs typeface="Trebuchet MS"/>
            </a:endParaRPr>
          </a:p>
        </p:txBody>
      </p:sp>
      <p:sp>
        <p:nvSpPr>
          <p:cNvPr id="124" name="object 78">
            <a:extLst>
              <a:ext uri="{FF2B5EF4-FFF2-40B4-BE49-F238E27FC236}">
                <a16:creationId xmlns:a16="http://schemas.microsoft.com/office/drawing/2014/main" id="{9611FC2E-B77A-4714-BB9C-10D410931350}"/>
              </a:ext>
            </a:extLst>
          </p:cNvPr>
          <p:cNvSpPr txBox="1"/>
          <p:nvPr/>
        </p:nvSpPr>
        <p:spPr>
          <a:xfrm>
            <a:off x="12683629" y="8595067"/>
            <a:ext cx="438645" cy="4146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FFFFFF"/>
                </a:solidFill>
                <a:latin typeface="Roboto"/>
                <a:cs typeface="Roboto"/>
              </a:rPr>
              <a:t>20%</a:t>
            </a:r>
            <a:endParaRPr sz="1400">
              <a:latin typeface="Roboto"/>
              <a:cs typeface="Roboto"/>
            </a:endParaRPr>
          </a:p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1100" spc="70" dirty="0">
                <a:solidFill>
                  <a:srgbClr val="FFFFFF"/>
                </a:solidFill>
                <a:latin typeface="Trebuchet MS"/>
                <a:cs typeface="Trebuchet MS"/>
              </a:rPr>
              <a:t>R&amp;D</a:t>
            </a:r>
            <a:endParaRPr sz="1100">
              <a:latin typeface="Trebuchet MS"/>
              <a:cs typeface="Trebuchet MS"/>
            </a:endParaRPr>
          </a:p>
        </p:txBody>
      </p:sp>
      <p:sp>
        <p:nvSpPr>
          <p:cNvPr id="125" name="object 79">
            <a:extLst>
              <a:ext uri="{FF2B5EF4-FFF2-40B4-BE49-F238E27FC236}">
                <a16:creationId xmlns:a16="http://schemas.microsoft.com/office/drawing/2014/main" id="{2A79AEFB-399F-432B-8E1A-8DC8057207E3}"/>
              </a:ext>
            </a:extLst>
          </p:cNvPr>
          <p:cNvSpPr txBox="1"/>
          <p:nvPr/>
        </p:nvSpPr>
        <p:spPr>
          <a:xfrm>
            <a:off x="9954856" y="8277783"/>
            <a:ext cx="1264285" cy="93916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FFFFFF"/>
                </a:solidFill>
                <a:latin typeface="Roboto"/>
                <a:cs typeface="Roboto"/>
              </a:rPr>
              <a:t>15%</a:t>
            </a:r>
            <a:endParaRPr sz="1400">
              <a:latin typeface="Roboto"/>
              <a:cs typeface="Roboto"/>
            </a:endParaRPr>
          </a:p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1100" spc="25" dirty="0">
                <a:solidFill>
                  <a:srgbClr val="FFFFFF"/>
                </a:solidFill>
                <a:latin typeface="Trebuchet MS"/>
                <a:cs typeface="Trebuchet MS"/>
              </a:rPr>
              <a:t>Marketing</a:t>
            </a:r>
            <a:endParaRPr sz="1100">
              <a:latin typeface="Trebuchet MS"/>
              <a:cs typeface="Trebuchet MS"/>
            </a:endParaRPr>
          </a:p>
          <a:p>
            <a:pPr marL="614680">
              <a:lnSpc>
                <a:spcPct val="100000"/>
              </a:lnSpc>
              <a:spcBef>
                <a:spcPts val="1065"/>
              </a:spcBef>
            </a:pPr>
            <a:r>
              <a:rPr sz="1400" b="1" dirty="0">
                <a:solidFill>
                  <a:srgbClr val="FFFFFF"/>
                </a:solidFill>
                <a:latin typeface="Roboto"/>
                <a:cs typeface="Roboto"/>
              </a:rPr>
              <a:t>20%</a:t>
            </a:r>
            <a:endParaRPr sz="1400">
              <a:latin typeface="Roboto"/>
              <a:cs typeface="Roboto"/>
            </a:endParaRPr>
          </a:p>
          <a:p>
            <a:pPr marL="614680">
              <a:lnSpc>
                <a:spcPct val="100000"/>
              </a:lnSpc>
              <a:spcBef>
                <a:spcPts val="65"/>
              </a:spcBef>
            </a:pPr>
            <a:r>
              <a:rPr sz="1100" spc="6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1100" spc="15" dirty="0">
                <a:solidFill>
                  <a:srgbClr val="FFFFFF"/>
                </a:solidFill>
                <a:latin typeface="Trebuchet MS"/>
                <a:cs typeface="Trebuchet MS"/>
              </a:rPr>
              <a:t>pe</a:t>
            </a:r>
            <a:r>
              <a:rPr sz="1100" spc="-15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1100" dirty="0">
                <a:solidFill>
                  <a:srgbClr val="FFFFFF"/>
                </a:solidFill>
                <a:latin typeface="Trebuchet MS"/>
                <a:cs typeface="Trebuchet MS"/>
              </a:rPr>
              <a:t>ation</a:t>
            </a:r>
            <a:endParaRPr sz="1100">
              <a:latin typeface="Trebuchet MS"/>
              <a:cs typeface="Trebuchet MS"/>
            </a:endParaRPr>
          </a:p>
        </p:txBody>
      </p:sp>
      <p:sp>
        <p:nvSpPr>
          <p:cNvPr id="134" name="object 36">
            <a:extLst>
              <a:ext uri="{FF2B5EF4-FFF2-40B4-BE49-F238E27FC236}">
                <a16:creationId xmlns:a16="http://schemas.microsoft.com/office/drawing/2014/main" id="{5C67C7DA-F3C4-4C6B-9215-4621EC29A313}"/>
              </a:ext>
            </a:extLst>
          </p:cNvPr>
          <p:cNvSpPr txBox="1">
            <a:spLocks/>
          </p:cNvSpPr>
          <p:nvPr/>
        </p:nvSpPr>
        <p:spPr>
          <a:xfrm>
            <a:off x="472254" y="2174436"/>
            <a:ext cx="1764000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400" b="0" i="0">
                <a:solidFill>
                  <a:schemeClr val="bg1"/>
                </a:solidFill>
                <a:latin typeface="Noto Sans CJK JP Medium"/>
                <a:ea typeface="+mj-ea"/>
                <a:cs typeface="Noto Sans CJK JP Medium"/>
              </a:defRPr>
            </a:lvl1pPr>
          </a:lstStyle>
          <a:p>
            <a:pPr marL="12700" latinLnBrk="0">
              <a:spcBef>
                <a:spcPts val="100"/>
              </a:spcBef>
            </a:pPr>
            <a:r>
              <a:rPr lang="en-US" sz="2400" kern="0">
                <a:latin typeface="Verdana"/>
                <a:cs typeface="Verdana"/>
              </a:rPr>
              <a:t>Economy</a:t>
            </a:r>
          </a:p>
        </p:txBody>
      </p:sp>
      <p:grpSp>
        <p:nvGrpSpPr>
          <p:cNvPr id="189" name="그룹 188">
            <a:extLst>
              <a:ext uri="{FF2B5EF4-FFF2-40B4-BE49-F238E27FC236}">
                <a16:creationId xmlns:a16="http://schemas.microsoft.com/office/drawing/2014/main" id="{5743AB73-6880-46AD-A6D4-347DBBD48460}"/>
              </a:ext>
            </a:extLst>
          </p:cNvPr>
          <p:cNvGrpSpPr/>
          <p:nvPr/>
        </p:nvGrpSpPr>
        <p:grpSpPr>
          <a:xfrm>
            <a:off x="472254" y="5083832"/>
            <a:ext cx="3439411" cy="4453868"/>
            <a:chOff x="472254" y="5083832"/>
            <a:chExt cx="3439411" cy="4453868"/>
          </a:xfrm>
        </p:grpSpPr>
        <p:sp>
          <p:nvSpPr>
            <p:cNvPr id="86" name="object 28">
              <a:extLst>
                <a:ext uri="{FF2B5EF4-FFF2-40B4-BE49-F238E27FC236}">
                  <a16:creationId xmlns:a16="http://schemas.microsoft.com/office/drawing/2014/main" id="{7930B6FD-32C3-4986-97FC-9EF0FD789ECE}"/>
                </a:ext>
              </a:extLst>
            </p:cNvPr>
            <p:cNvSpPr txBox="1"/>
            <p:nvPr/>
          </p:nvSpPr>
          <p:spPr>
            <a:xfrm>
              <a:off x="1785722" y="7221536"/>
              <a:ext cx="533396" cy="272832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/>
            <a:p>
              <a:pPr marL="90170" marR="5080" indent="-78105" algn="ctr">
                <a:lnSpc>
                  <a:spcPct val="119100"/>
                </a:lnSpc>
                <a:spcBef>
                  <a:spcPts val="100"/>
                </a:spcBef>
              </a:pPr>
              <a:r>
                <a:rPr sz="700" spc="-3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서비스  </a:t>
              </a:r>
              <a:endParaRPr lang="en-US" sz="700" spc="-30">
                <a:solidFill>
                  <a:srgbClr val="FFFFFF"/>
                </a:solidFill>
                <a:latin typeface="Noto Sans CJK JP Black"/>
                <a:cs typeface="Noto Sans CJK JP Black"/>
              </a:endParaRPr>
            </a:p>
            <a:p>
              <a:pPr marL="90170" marR="5080" indent="-78105" algn="ctr">
                <a:lnSpc>
                  <a:spcPct val="119100"/>
                </a:lnSpc>
                <a:spcBef>
                  <a:spcPts val="100"/>
                </a:spcBef>
              </a:pPr>
              <a:r>
                <a:rPr sz="700" spc="-3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이용</a:t>
              </a:r>
              <a:endParaRPr sz="700">
                <a:latin typeface="Noto Sans CJK JP Black"/>
                <a:cs typeface="Noto Sans CJK JP Black"/>
              </a:endParaRPr>
            </a:p>
          </p:txBody>
        </p:sp>
        <p:sp>
          <p:nvSpPr>
            <p:cNvPr id="87" name="object 29">
              <a:extLst>
                <a:ext uri="{FF2B5EF4-FFF2-40B4-BE49-F238E27FC236}">
                  <a16:creationId xmlns:a16="http://schemas.microsoft.com/office/drawing/2014/main" id="{DB90B3B7-FF95-4DEF-AEEB-417FE7138325}"/>
                </a:ext>
              </a:extLst>
            </p:cNvPr>
            <p:cNvSpPr/>
            <p:nvPr/>
          </p:nvSpPr>
          <p:spPr>
            <a:xfrm>
              <a:off x="1871859" y="6379995"/>
              <a:ext cx="792480" cy="792480"/>
            </a:xfrm>
            <a:custGeom>
              <a:avLst/>
              <a:gdLst/>
              <a:ahLst/>
              <a:cxnLst/>
              <a:rect l="l" t="t" r="r" b="b"/>
              <a:pathLst>
                <a:path w="792480" h="792479">
                  <a:moveTo>
                    <a:pt x="396011" y="791997"/>
                  </a:moveTo>
                  <a:lnTo>
                    <a:pt x="349826" y="789333"/>
                  </a:lnTo>
                  <a:lnTo>
                    <a:pt x="305206" y="781538"/>
                  </a:lnTo>
                  <a:lnTo>
                    <a:pt x="262449" y="768911"/>
                  </a:lnTo>
                  <a:lnTo>
                    <a:pt x="221851" y="751748"/>
                  </a:lnTo>
                  <a:lnTo>
                    <a:pt x="183710" y="730345"/>
                  </a:lnTo>
                  <a:lnTo>
                    <a:pt x="148322" y="705001"/>
                  </a:lnTo>
                  <a:lnTo>
                    <a:pt x="115985" y="676013"/>
                  </a:lnTo>
                  <a:lnTo>
                    <a:pt x="86996" y="643676"/>
                  </a:lnTo>
                  <a:lnTo>
                    <a:pt x="61652" y="608290"/>
                  </a:lnTo>
                  <a:lnTo>
                    <a:pt x="40249" y="570150"/>
                  </a:lnTo>
                  <a:lnTo>
                    <a:pt x="23086" y="529553"/>
                  </a:lnTo>
                  <a:lnTo>
                    <a:pt x="10458" y="486798"/>
                  </a:lnTo>
                  <a:lnTo>
                    <a:pt x="2664" y="442181"/>
                  </a:lnTo>
                  <a:lnTo>
                    <a:pt x="0" y="395998"/>
                  </a:lnTo>
                  <a:lnTo>
                    <a:pt x="2664" y="349818"/>
                  </a:lnTo>
                  <a:lnTo>
                    <a:pt x="10458" y="305202"/>
                  </a:lnTo>
                  <a:lnTo>
                    <a:pt x="23086" y="262448"/>
                  </a:lnTo>
                  <a:lnTo>
                    <a:pt x="40249" y="221852"/>
                  </a:lnTo>
                  <a:lnTo>
                    <a:pt x="61652" y="183712"/>
                  </a:lnTo>
                  <a:lnTo>
                    <a:pt x="86996" y="148325"/>
                  </a:lnTo>
                  <a:lnTo>
                    <a:pt x="115985" y="115989"/>
                  </a:lnTo>
                  <a:lnTo>
                    <a:pt x="148322" y="86999"/>
                  </a:lnTo>
                  <a:lnTo>
                    <a:pt x="183710" y="61654"/>
                  </a:lnTo>
                  <a:lnTo>
                    <a:pt x="221851" y="40251"/>
                  </a:lnTo>
                  <a:lnTo>
                    <a:pt x="262449" y="23087"/>
                  </a:lnTo>
                  <a:lnTo>
                    <a:pt x="305206" y="10459"/>
                  </a:lnTo>
                  <a:lnTo>
                    <a:pt x="349826" y="2664"/>
                  </a:lnTo>
                  <a:lnTo>
                    <a:pt x="396011" y="0"/>
                  </a:lnTo>
                  <a:lnTo>
                    <a:pt x="442193" y="2664"/>
                  </a:lnTo>
                  <a:lnTo>
                    <a:pt x="486811" y="10459"/>
                  </a:lnTo>
                  <a:lnTo>
                    <a:pt x="529566" y="23087"/>
                  </a:lnTo>
                  <a:lnTo>
                    <a:pt x="570162" y="40251"/>
                  </a:lnTo>
                  <a:lnTo>
                    <a:pt x="608302" y="61654"/>
                  </a:lnTo>
                  <a:lnTo>
                    <a:pt x="643689" y="86999"/>
                  </a:lnTo>
                  <a:lnTo>
                    <a:pt x="676025" y="115989"/>
                  </a:lnTo>
                  <a:lnTo>
                    <a:pt x="705014" y="148325"/>
                  </a:lnTo>
                  <a:lnTo>
                    <a:pt x="730358" y="183712"/>
                  </a:lnTo>
                  <a:lnTo>
                    <a:pt x="751760" y="221852"/>
                  </a:lnTo>
                  <a:lnTo>
                    <a:pt x="768924" y="262448"/>
                  </a:lnTo>
                  <a:lnTo>
                    <a:pt x="781551" y="305202"/>
                  </a:lnTo>
                  <a:lnTo>
                    <a:pt x="789345" y="349818"/>
                  </a:lnTo>
                  <a:lnTo>
                    <a:pt x="792010" y="395998"/>
                  </a:lnTo>
                  <a:lnTo>
                    <a:pt x="789345" y="442181"/>
                  </a:lnTo>
                  <a:lnTo>
                    <a:pt x="781551" y="486798"/>
                  </a:lnTo>
                  <a:lnTo>
                    <a:pt x="768924" y="529553"/>
                  </a:lnTo>
                  <a:lnTo>
                    <a:pt x="751760" y="570150"/>
                  </a:lnTo>
                  <a:lnTo>
                    <a:pt x="730358" y="608290"/>
                  </a:lnTo>
                  <a:lnTo>
                    <a:pt x="705014" y="643676"/>
                  </a:lnTo>
                  <a:lnTo>
                    <a:pt x="676025" y="676013"/>
                  </a:lnTo>
                  <a:lnTo>
                    <a:pt x="643689" y="705001"/>
                  </a:lnTo>
                  <a:lnTo>
                    <a:pt x="608302" y="730345"/>
                  </a:lnTo>
                  <a:lnTo>
                    <a:pt x="570162" y="751748"/>
                  </a:lnTo>
                  <a:lnTo>
                    <a:pt x="529566" y="768911"/>
                  </a:lnTo>
                  <a:lnTo>
                    <a:pt x="486811" y="781538"/>
                  </a:lnTo>
                  <a:lnTo>
                    <a:pt x="442193" y="789333"/>
                  </a:lnTo>
                  <a:lnTo>
                    <a:pt x="396011" y="791997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8" name="object 31">
              <a:extLst>
                <a:ext uri="{FF2B5EF4-FFF2-40B4-BE49-F238E27FC236}">
                  <a16:creationId xmlns:a16="http://schemas.microsoft.com/office/drawing/2014/main" id="{CEA88D45-5457-4DD1-889B-76381EB6FD21}"/>
                </a:ext>
              </a:extLst>
            </p:cNvPr>
            <p:cNvSpPr/>
            <p:nvPr/>
          </p:nvSpPr>
          <p:spPr>
            <a:xfrm>
              <a:off x="1862673" y="8796631"/>
              <a:ext cx="810188" cy="741069"/>
            </a:xfrm>
            <a:custGeom>
              <a:avLst/>
              <a:gdLst/>
              <a:ahLst/>
              <a:cxnLst/>
              <a:rect l="l" t="t" r="r" b="b"/>
              <a:pathLst>
                <a:path w="792479" h="792479">
                  <a:moveTo>
                    <a:pt x="396011" y="791997"/>
                  </a:moveTo>
                  <a:lnTo>
                    <a:pt x="349828" y="789333"/>
                  </a:lnTo>
                  <a:lnTo>
                    <a:pt x="305210" y="781538"/>
                  </a:lnTo>
                  <a:lnTo>
                    <a:pt x="262454" y="768911"/>
                  </a:lnTo>
                  <a:lnTo>
                    <a:pt x="221857" y="751748"/>
                  </a:lnTo>
                  <a:lnTo>
                    <a:pt x="183716" y="730345"/>
                  </a:lnTo>
                  <a:lnTo>
                    <a:pt x="148328" y="705001"/>
                  </a:lnTo>
                  <a:lnTo>
                    <a:pt x="115990" y="676013"/>
                  </a:lnTo>
                  <a:lnTo>
                    <a:pt x="87000" y="643676"/>
                  </a:lnTo>
                  <a:lnTo>
                    <a:pt x="61655" y="608290"/>
                  </a:lnTo>
                  <a:lnTo>
                    <a:pt x="40251" y="570150"/>
                  </a:lnTo>
                  <a:lnTo>
                    <a:pt x="23087" y="529553"/>
                  </a:lnTo>
                  <a:lnTo>
                    <a:pt x="10459" y="486798"/>
                  </a:lnTo>
                  <a:lnTo>
                    <a:pt x="2664" y="442181"/>
                  </a:lnTo>
                  <a:lnTo>
                    <a:pt x="0" y="395998"/>
                  </a:lnTo>
                  <a:lnTo>
                    <a:pt x="2664" y="349816"/>
                  </a:lnTo>
                  <a:lnTo>
                    <a:pt x="10459" y="305198"/>
                  </a:lnTo>
                  <a:lnTo>
                    <a:pt x="23087" y="262443"/>
                  </a:lnTo>
                  <a:lnTo>
                    <a:pt x="40251" y="221847"/>
                  </a:lnTo>
                  <a:lnTo>
                    <a:pt x="61655" y="183707"/>
                  </a:lnTo>
                  <a:lnTo>
                    <a:pt x="87000" y="148320"/>
                  </a:lnTo>
                  <a:lnTo>
                    <a:pt x="115990" y="115984"/>
                  </a:lnTo>
                  <a:lnTo>
                    <a:pt x="148328" y="86995"/>
                  </a:lnTo>
                  <a:lnTo>
                    <a:pt x="183716" y="61651"/>
                  </a:lnTo>
                  <a:lnTo>
                    <a:pt x="221857" y="40249"/>
                  </a:lnTo>
                  <a:lnTo>
                    <a:pt x="262454" y="23085"/>
                  </a:lnTo>
                  <a:lnTo>
                    <a:pt x="305210" y="10458"/>
                  </a:lnTo>
                  <a:lnTo>
                    <a:pt x="349828" y="2664"/>
                  </a:lnTo>
                  <a:lnTo>
                    <a:pt x="396011" y="0"/>
                  </a:lnTo>
                  <a:lnTo>
                    <a:pt x="442193" y="2664"/>
                  </a:lnTo>
                  <a:lnTo>
                    <a:pt x="486811" y="10458"/>
                  </a:lnTo>
                  <a:lnTo>
                    <a:pt x="529566" y="23085"/>
                  </a:lnTo>
                  <a:lnTo>
                    <a:pt x="570162" y="40249"/>
                  </a:lnTo>
                  <a:lnTo>
                    <a:pt x="608302" y="61651"/>
                  </a:lnTo>
                  <a:lnTo>
                    <a:pt x="643689" y="86995"/>
                  </a:lnTo>
                  <a:lnTo>
                    <a:pt x="676025" y="115984"/>
                  </a:lnTo>
                  <a:lnTo>
                    <a:pt x="705014" y="148320"/>
                  </a:lnTo>
                  <a:lnTo>
                    <a:pt x="730358" y="183707"/>
                  </a:lnTo>
                  <a:lnTo>
                    <a:pt x="751760" y="221847"/>
                  </a:lnTo>
                  <a:lnTo>
                    <a:pt x="768924" y="262443"/>
                  </a:lnTo>
                  <a:lnTo>
                    <a:pt x="781551" y="305198"/>
                  </a:lnTo>
                  <a:lnTo>
                    <a:pt x="789345" y="349816"/>
                  </a:lnTo>
                  <a:lnTo>
                    <a:pt x="792010" y="395998"/>
                  </a:lnTo>
                  <a:lnTo>
                    <a:pt x="789345" y="442181"/>
                  </a:lnTo>
                  <a:lnTo>
                    <a:pt x="781551" y="486798"/>
                  </a:lnTo>
                  <a:lnTo>
                    <a:pt x="768924" y="529553"/>
                  </a:lnTo>
                  <a:lnTo>
                    <a:pt x="751760" y="570150"/>
                  </a:lnTo>
                  <a:lnTo>
                    <a:pt x="730358" y="608290"/>
                  </a:lnTo>
                  <a:lnTo>
                    <a:pt x="705014" y="643676"/>
                  </a:lnTo>
                  <a:lnTo>
                    <a:pt x="676025" y="676013"/>
                  </a:lnTo>
                  <a:lnTo>
                    <a:pt x="643689" y="705001"/>
                  </a:lnTo>
                  <a:lnTo>
                    <a:pt x="608302" y="730345"/>
                  </a:lnTo>
                  <a:lnTo>
                    <a:pt x="570162" y="751748"/>
                  </a:lnTo>
                  <a:lnTo>
                    <a:pt x="529566" y="768911"/>
                  </a:lnTo>
                  <a:lnTo>
                    <a:pt x="486811" y="781538"/>
                  </a:lnTo>
                  <a:lnTo>
                    <a:pt x="442193" y="789333"/>
                  </a:lnTo>
                  <a:lnTo>
                    <a:pt x="396011" y="791997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0" name="object 34">
              <a:extLst>
                <a:ext uri="{FF2B5EF4-FFF2-40B4-BE49-F238E27FC236}">
                  <a16:creationId xmlns:a16="http://schemas.microsoft.com/office/drawing/2014/main" id="{4ABE75AC-AB52-4E79-98A5-6BCCAF419E84}"/>
                </a:ext>
              </a:extLst>
            </p:cNvPr>
            <p:cNvSpPr/>
            <p:nvPr/>
          </p:nvSpPr>
          <p:spPr>
            <a:xfrm>
              <a:off x="1871858" y="7595551"/>
              <a:ext cx="792480" cy="792480"/>
            </a:xfrm>
            <a:custGeom>
              <a:avLst/>
              <a:gdLst/>
              <a:ahLst/>
              <a:cxnLst/>
              <a:rect l="l" t="t" r="r" b="b"/>
              <a:pathLst>
                <a:path w="792480" h="792479">
                  <a:moveTo>
                    <a:pt x="575995" y="791997"/>
                  </a:moveTo>
                  <a:lnTo>
                    <a:pt x="215988" y="791997"/>
                  </a:lnTo>
                  <a:lnTo>
                    <a:pt x="0" y="575995"/>
                  </a:lnTo>
                  <a:lnTo>
                    <a:pt x="0" y="216001"/>
                  </a:lnTo>
                  <a:lnTo>
                    <a:pt x="39427" y="176569"/>
                  </a:lnTo>
                  <a:lnTo>
                    <a:pt x="74739" y="141255"/>
                  </a:lnTo>
                  <a:lnTo>
                    <a:pt x="107994" y="108000"/>
                  </a:lnTo>
                  <a:lnTo>
                    <a:pt x="141249" y="74745"/>
                  </a:lnTo>
                  <a:lnTo>
                    <a:pt x="176561" y="39431"/>
                  </a:lnTo>
                  <a:lnTo>
                    <a:pt x="215988" y="0"/>
                  </a:lnTo>
                  <a:lnTo>
                    <a:pt x="575995" y="0"/>
                  </a:lnTo>
                  <a:lnTo>
                    <a:pt x="615426" y="39431"/>
                  </a:lnTo>
                  <a:lnTo>
                    <a:pt x="650738" y="74745"/>
                  </a:lnTo>
                  <a:lnTo>
                    <a:pt x="683991" y="108000"/>
                  </a:lnTo>
                  <a:lnTo>
                    <a:pt x="717246" y="141255"/>
                  </a:lnTo>
                  <a:lnTo>
                    <a:pt x="752561" y="176569"/>
                  </a:lnTo>
                  <a:lnTo>
                    <a:pt x="791997" y="216001"/>
                  </a:lnTo>
                  <a:lnTo>
                    <a:pt x="791997" y="575995"/>
                  </a:lnTo>
                  <a:lnTo>
                    <a:pt x="752561" y="615427"/>
                  </a:lnTo>
                  <a:lnTo>
                    <a:pt x="717246" y="650741"/>
                  </a:lnTo>
                  <a:lnTo>
                    <a:pt x="683991" y="683996"/>
                  </a:lnTo>
                  <a:lnTo>
                    <a:pt x="650738" y="717251"/>
                  </a:lnTo>
                  <a:lnTo>
                    <a:pt x="615426" y="752565"/>
                  </a:lnTo>
                  <a:lnTo>
                    <a:pt x="575995" y="791997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1" name="object 60">
              <a:extLst>
                <a:ext uri="{FF2B5EF4-FFF2-40B4-BE49-F238E27FC236}">
                  <a16:creationId xmlns:a16="http://schemas.microsoft.com/office/drawing/2014/main" id="{ACEC6012-6888-426F-9481-77FAEA772C97}"/>
                </a:ext>
              </a:extLst>
            </p:cNvPr>
            <p:cNvSpPr txBox="1"/>
            <p:nvPr/>
          </p:nvSpPr>
          <p:spPr>
            <a:xfrm flipH="1">
              <a:off x="2086031" y="6694179"/>
              <a:ext cx="364135" cy="150773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/>
            <a:p>
              <a:pPr marL="12700" algn="ctr">
                <a:lnSpc>
                  <a:spcPct val="100000"/>
                </a:lnSpc>
                <a:spcBef>
                  <a:spcPts val="100"/>
                </a:spcBef>
              </a:pPr>
              <a:r>
                <a:rPr lang="ko-KR" altLang="en-US" sz="900" spc="-45">
                  <a:solidFill>
                    <a:srgbClr val="FFFFFF"/>
                  </a:solidFill>
                  <a:latin typeface="Noto Sans CJK JP Bold"/>
                  <a:cs typeface="Noto Sans CJK JP Bold"/>
                </a:rPr>
                <a:t>유저</a:t>
              </a:r>
              <a:endParaRPr sz="900">
                <a:latin typeface="Noto Sans CJK JP Bold"/>
                <a:cs typeface="Noto Sans CJK JP Bold"/>
              </a:endParaRPr>
            </a:p>
          </p:txBody>
        </p:sp>
        <p:grpSp>
          <p:nvGrpSpPr>
            <p:cNvPr id="148" name="그룹 147">
              <a:extLst>
                <a:ext uri="{FF2B5EF4-FFF2-40B4-BE49-F238E27FC236}">
                  <a16:creationId xmlns:a16="http://schemas.microsoft.com/office/drawing/2014/main" id="{1AFBC6D6-6394-4581-BE40-BEF4A5F20591}"/>
                </a:ext>
              </a:extLst>
            </p:cNvPr>
            <p:cNvGrpSpPr/>
            <p:nvPr/>
          </p:nvGrpSpPr>
          <p:grpSpPr>
            <a:xfrm>
              <a:off x="3104370" y="6440564"/>
              <a:ext cx="792480" cy="792480"/>
              <a:chOff x="4834737" y="6651430"/>
              <a:chExt cx="792480" cy="792480"/>
            </a:xfrm>
          </p:grpSpPr>
          <p:sp>
            <p:nvSpPr>
              <p:cNvPr id="89" name="object 32">
                <a:extLst>
                  <a:ext uri="{FF2B5EF4-FFF2-40B4-BE49-F238E27FC236}">
                    <a16:creationId xmlns:a16="http://schemas.microsoft.com/office/drawing/2014/main" id="{C2237B69-C3E3-494A-9992-264271C8C169}"/>
                  </a:ext>
                </a:extLst>
              </p:cNvPr>
              <p:cNvSpPr/>
              <p:nvPr/>
            </p:nvSpPr>
            <p:spPr>
              <a:xfrm>
                <a:off x="4834737" y="6651430"/>
                <a:ext cx="792480" cy="792480"/>
              </a:xfrm>
              <a:custGeom>
                <a:avLst/>
                <a:gdLst/>
                <a:ahLst/>
                <a:cxnLst/>
                <a:rect l="l" t="t" r="r" b="b"/>
                <a:pathLst>
                  <a:path w="792479" h="792479">
                    <a:moveTo>
                      <a:pt x="575995" y="791997"/>
                    </a:moveTo>
                    <a:lnTo>
                      <a:pt x="216001" y="791997"/>
                    </a:lnTo>
                    <a:lnTo>
                      <a:pt x="176569" y="752566"/>
                    </a:lnTo>
                    <a:lnTo>
                      <a:pt x="141255" y="717254"/>
                    </a:lnTo>
                    <a:lnTo>
                      <a:pt x="108000" y="684001"/>
                    </a:lnTo>
                    <a:lnTo>
                      <a:pt x="74745" y="650747"/>
                    </a:lnTo>
                    <a:lnTo>
                      <a:pt x="39431" y="615431"/>
                    </a:lnTo>
                    <a:lnTo>
                      <a:pt x="0" y="575995"/>
                    </a:lnTo>
                    <a:lnTo>
                      <a:pt x="0" y="216001"/>
                    </a:lnTo>
                    <a:lnTo>
                      <a:pt x="39431" y="176569"/>
                    </a:lnTo>
                    <a:lnTo>
                      <a:pt x="74745" y="141255"/>
                    </a:lnTo>
                    <a:lnTo>
                      <a:pt x="108000" y="108000"/>
                    </a:lnTo>
                    <a:lnTo>
                      <a:pt x="141255" y="74745"/>
                    </a:lnTo>
                    <a:lnTo>
                      <a:pt x="176569" y="39431"/>
                    </a:lnTo>
                    <a:lnTo>
                      <a:pt x="216001" y="0"/>
                    </a:lnTo>
                    <a:lnTo>
                      <a:pt x="575995" y="0"/>
                    </a:lnTo>
                    <a:lnTo>
                      <a:pt x="791997" y="216001"/>
                    </a:lnTo>
                    <a:lnTo>
                      <a:pt x="791997" y="575995"/>
                    </a:lnTo>
                    <a:lnTo>
                      <a:pt x="752566" y="615431"/>
                    </a:lnTo>
                    <a:lnTo>
                      <a:pt x="717254" y="650747"/>
                    </a:lnTo>
                    <a:lnTo>
                      <a:pt x="684001" y="684001"/>
                    </a:lnTo>
                    <a:lnTo>
                      <a:pt x="650747" y="717254"/>
                    </a:lnTo>
                    <a:lnTo>
                      <a:pt x="615431" y="752566"/>
                    </a:lnTo>
                    <a:lnTo>
                      <a:pt x="575995" y="791997"/>
                    </a:lnTo>
                    <a:close/>
                  </a:path>
                </a:pathLst>
              </a:custGeom>
              <a:ln w="12700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92" name="object 61">
                <a:extLst>
                  <a:ext uri="{FF2B5EF4-FFF2-40B4-BE49-F238E27FC236}">
                    <a16:creationId xmlns:a16="http://schemas.microsoft.com/office/drawing/2014/main" id="{E32DE04B-DDF8-4B29-8D8E-C3AA1D047323}"/>
                  </a:ext>
                </a:extLst>
              </p:cNvPr>
              <p:cNvSpPr txBox="1"/>
              <p:nvPr/>
            </p:nvSpPr>
            <p:spPr>
              <a:xfrm>
                <a:off x="5032715" y="6963275"/>
                <a:ext cx="424180" cy="167931"/>
              </a:xfrm>
              <a:prstGeom prst="rect">
                <a:avLst/>
              </a:prstGeom>
            </p:spPr>
            <p:txBody>
              <a:bodyPr vert="horz" wrap="square" lIns="0" tIns="12700" rIns="0" bIns="0" rtlCol="0">
                <a:spAutoFit/>
              </a:bodyPr>
              <a:lstStyle/>
              <a:p>
                <a:pPr marL="62230" marR="5080" indent="-50165">
                  <a:lnSpc>
                    <a:spcPct val="120300"/>
                  </a:lnSpc>
                  <a:spcBef>
                    <a:spcPts val="100"/>
                  </a:spcBef>
                </a:pPr>
                <a:r>
                  <a:rPr lang="en-US" sz="900">
                    <a:solidFill>
                      <a:schemeClr val="bg1"/>
                    </a:solidFill>
                    <a:latin typeface="Noto Sans CJK JP Bold"/>
                    <a:cs typeface="Noto Sans CJK JP Bold"/>
                  </a:rPr>
                  <a:t>GB </a:t>
                </a:r>
                <a:r>
                  <a:rPr lang="ko-KR" altLang="en-US" sz="900">
                    <a:solidFill>
                      <a:schemeClr val="bg1"/>
                    </a:solidFill>
                    <a:latin typeface="Noto Sans CJK JP Bold"/>
                    <a:cs typeface="Noto Sans CJK JP Bold"/>
                  </a:rPr>
                  <a:t>월렛</a:t>
                </a:r>
                <a:endParaRPr sz="900">
                  <a:solidFill>
                    <a:schemeClr val="bg1"/>
                  </a:solidFill>
                  <a:latin typeface="Noto Sans CJK JP Bold"/>
                  <a:cs typeface="Noto Sans CJK JP Bold"/>
                </a:endParaRPr>
              </a:p>
            </p:txBody>
          </p:sp>
        </p:grpSp>
        <p:sp>
          <p:nvSpPr>
            <p:cNvPr id="93" name="object 62">
              <a:extLst>
                <a:ext uri="{FF2B5EF4-FFF2-40B4-BE49-F238E27FC236}">
                  <a16:creationId xmlns:a16="http://schemas.microsoft.com/office/drawing/2014/main" id="{EE7D2CEF-85C3-4F4A-9B53-8B07942B3315}"/>
                </a:ext>
              </a:extLst>
            </p:cNvPr>
            <p:cNvSpPr txBox="1"/>
            <p:nvPr/>
          </p:nvSpPr>
          <p:spPr>
            <a:xfrm>
              <a:off x="1864491" y="7812809"/>
              <a:ext cx="792480" cy="345800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/>
            <a:p>
              <a:pPr marL="12700" marR="5080" indent="49530" algn="ctr">
                <a:lnSpc>
                  <a:spcPct val="120300"/>
                </a:lnSpc>
                <a:spcBef>
                  <a:spcPts val="100"/>
                </a:spcBef>
              </a:pPr>
              <a:r>
                <a:rPr lang="en-US" sz="900" spc="-45">
                  <a:solidFill>
                    <a:srgbClr val="FFFFFF"/>
                  </a:solidFill>
                  <a:latin typeface="Noto Sans CJK JP Bold"/>
                  <a:cs typeface="Noto Sans CJK JP Bold"/>
                </a:rPr>
                <a:t>GLOBRIDGE</a:t>
              </a:r>
              <a:r>
                <a:rPr sz="900" spc="-45">
                  <a:solidFill>
                    <a:srgbClr val="FFFFFF"/>
                  </a:solidFill>
                  <a:latin typeface="Noto Sans CJK JP Bold"/>
                  <a:cs typeface="Noto Sans CJK JP Bold"/>
                </a:rPr>
                <a:t>  </a:t>
              </a:r>
              <a:endParaRPr lang="en-US" sz="900" spc="-45">
                <a:solidFill>
                  <a:srgbClr val="FFFFFF"/>
                </a:solidFill>
                <a:latin typeface="Noto Sans CJK JP Bold"/>
                <a:cs typeface="Noto Sans CJK JP Bold"/>
              </a:endParaRPr>
            </a:p>
            <a:p>
              <a:pPr marL="12700" marR="5080" indent="49530" algn="ctr">
                <a:lnSpc>
                  <a:spcPct val="120300"/>
                </a:lnSpc>
                <a:spcBef>
                  <a:spcPts val="100"/>
                </a:spcBef>
              </a:pPr>
              <a:r>
                <a:rPr sz="900" spc="-45">
                  <a:solidFill>
                    <a:srgbClr val="FFFFFF"/>
                  </a:solidFill>
                  <a:latin typeface="Noto Sans CJK JP Bold"/>
                  <a:cs typeface="Noto Sans CJK JP Bold"/>
                </a:rPr>
                <a:t>서비스</a:t>
              </a:r>
              <a:endParaRPr sz="900">
                <a:latin typeface="Noto Sans CJK JP Bold"/>
                <a:cs typeface="Noto Sans CJK JP Bold"/>
              </a:endParaRPr>
            </a:p>
          </p:txBody>
        </p:sp>
        <p:sp>
          <p:nvSpPr>
            <p:cNvPr id="94" name="직사각형 93">
              <a:extLst>
                <a:ext uri="{FF2B5EF4-FFF2-40B4-BE49-F238E27FC236}">
                  <a16:creationId xmlns:a16="http://schemas.microsoft.com/office/drawing/2014/main" id="{DCA14830-53FE-4E82-A314-60F2027FE0B5}"/>
                </a:ext>
              </a:extLst>
            </p:cNvPr>
            <p:cNvSpPr/>
            <p:nvPr/>
          </p:nvSpPr>
          <p:spPr>
            <a:xfrm>
              <a:off x="1840207" y="5083832"/>
              <a:ext cx="874800" cy="880004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900"/>
                <a:t>거래소</a:t>
              </a:r>
            </a:p>
          </p:txBody>
        </p:sp>
        <p:sp>
          <p:nvSpPr>
            <p:cNvPr id="98" name="object 27">
              <a:extLst>
                <a:ext uri="{FF2B5EF4-FFF2-40B4-BE49-F238E27FC236}">
                  <a16:creationId xmlns:a16="http://schemas.microsoft.com/office/drawing/2014/main" id="{C09F2CBC-6C2D-4CC6-B469-75E6DD3BAF57}"/>
                </a:ext>
              </a:extLst>
            </p:cNvPr>
            <p:cNvSpPr txBox="1"/>
            <p:nvPr/>
          </p:nvSpPr>
          <p:spPr>
            <a:xfrm>
              <a:off x="2632980" y="6447215"/>
              <a:ext cx="607696" cy="131831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/>
            <a:p>
              <a:pPr marL="12700" marR="5080">
                <a:lnSpc>
                  <a:spcPct val="119100"/>
                </a:lnSpc>
                <a:spcBef>
                  <a:spcPts val="100"/>
                </a:spcBef>
              </a:pPr>
              <a:r>
                <a:rPr sz="700" spc="-25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포인트  </a:t>
              </a:r>
              <a:r>
                <a:rPr lang="ko-KR" altLang="en-US" sz="700" spc="-35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전환</a:t>
              </a:r>
              <a:endParaRPr sz="700">
                <a:latin typeface="Noto Sans CJK JP Black"/>
                <a:cs typeface="Noto Sans CJK JP Black"/>
              </a:endParaRPr>
            </a:p>
          </p:txBody>
        </p:sp>
        <p:sp>
          <p:nvSpPr>
            <p:cNvPr id="103" name="object 62">
              <a:extLst>
                <a:ext uri="{FF2B5EF4-FFF2-40B4-BE49-F238E27FC236}">
                  <a16:creationId xmlns:a16="http://schemas.microsoft.com/office/drawing/2014/main" id="{2A8E4046-FE73-4C00-9A10-64918EBCE72F}"/>
                </a:ext>
              </a:extLst>
            </p:cNvPr>
            <p:cNvSpPr txBox="1"/>
            <p:nvPr/>
          </p:nvSpPr>
          <p:spPr>
            <a:xfrm>
              <a:off x="1843757" y="9054040"/>
              <a:ext cx="792480" cy="166777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/>
            <a:p>
              <a:pPr marL="12700" marR="5080" indent="49530" algn="ctr">
                <a:lnSpc>
                  <a:spcPct val="120300"/>
                </a:lnSpc>
                <a:spcBef>
                  <a:spcPts val="100"/>
                </a:spcBef>
              </a:pPr>
              <a:r>
                <a:rPr lang="ko-KR" altLang="en-US" sz="900" spc="-45">
                  <a:solidFill>
                    <a:srgbClr val="FFFFFF"/>
                  </a:solidFill>
                  <a:latin typeface="Noto Sans CJK JP Bold"/>
                  <a:cs typeface="Noto Sans CJK JP Bold"/>
                </a:rPr>
                <a:t>보상 시스템</a:t>
              </a:r>
              <a:r>
                <a:rPr sz="900" spc="-45">
                  <a:solidFill>
                    <a:srgbClr val="FFFFFF"/>
                  </a:solidFill>
                  <a:latin typeface="Noto Sans CJK JP Bold"/>
                  <a:cs typeface="Noto Sans CJK JP Bold"/>
                </a:rPr>
                <a:t>  </a:t>
              </a:r>
              <a:endParaRPr sz="900">
                <a:latin typeface="Noto Sans CJK JP Bold"/>
                <a:cs typeface="Noto Sans CJK JP Bold"/>
              </a:endParaRPr>
            </a:p>
          </p:txBody>
        </p:sp>
        <p:grpSp>
          <p:nvGrpSpPr>
            <p:cNvPr id="149" name="그룹 148">
              <a:extLst>
                <a:ext uri="{FF2B5EF4-FFF2-40B4-BE49-F238E27FC236}">
                  <a16:creationId xmlns:a16="http://schemas.microsoft.com/office/drawing/2014/main" id="{5A82A841-EE94-47DC-8BA9-FC5553F3B852}"/>
                </a:ext>
              </a:extLst>
            </p:cNvPr>
            <p:cNvGrpSpPr/>
            <p:nvPr/>
          </p:nvGrpSpPr>
          <p:grpSpPr>
            <a:xfrm>
              <a:off x="3089555" y="7605760"/>
              <a:ext cx="822110" cy="741069"/>
              <a:chOff x="5069065" y="7669852"/>
              <a:chExt cx="822110" cy="741069"/>
            </a:xfrm>
          </p:grpSpPr>
          <p:sp>
            <p:nvSpPr>
              <p:cNvPr id="106" name="object 31">
                <a:extLst>
                  <a:ext uri="{FF2B5EF4-FFF2-40B4-BE49-F238E27FC236}">
                    <a16:creationId xmlns:a16="http://schemas.microsoft.com/office/drawing/2014/main" id="{99161350-77FD-4D4B-B533-FC43057406F7}"/>
                  </a:ext>
                </a:extLst>
              </p:cNvPr>
              <p:cNvSpPr/>
              <p:nvPr/>
            </p:nvSpPr>
            <p:spPr>
              <a:xfrm>
                <a:off x="5080987" y="7669852"/>
                <a:ext cx="810188" cy="741069"/>
              </a:xfrm>
              <a:custGeom>
                <a:avLst/>
                <a:gdLst/>
                <a:ahLst/>
                <a:cxnLst/>
                <a:rect l="l" t="t" r="r" b="b"/>
                <a:pathLst>
                  <a:path w="792479" h="792479">
                    <a:moveTo>
                      <a:pt x="396011" y="791997"/>
                    </a:moveTo>
                    <a:lnTo>
                      <a:pt x="349828" y="789333"/>
                    </a:lnTo>
                    <a:lnTo>
                      <a:pt x="305210" y="781538"/>
                    </a:lnTo>
                    <a:lnTo>
                      <a:pt x="262454" y="768911"/>
                    </a:lnTo>
                    <a:lnTo>
                      <a:pt x="221857" y="751748"/>
                    </a:lnTo>
                    <a:lnTo>
                      <a:pt x="183716" y="730345"/>
                    </a:lnTo>
                    <a:lnTo>
                      <a:pt x="148328" y="705001"/>
                    </a:lnTo>
                    <a:lnTo>
                      <a:pt x="115990" y="676013"/>
                    </a:lnTo>
                    <a:lnTo>
                      <a:pt x="87000" y="643676"/>
                    </a:lnTo>
                    <a:lnTo>
                      <a:pt x="61655" y="608290"/>
                    </a:lnTo>
                    <a:lnTo>
                      <a:pt x="40251" y="570150"/>
                    </a:lnTo>
                    <a:lnTo>
                      <a:pt x="23087" y="529553"/>
                    </a:lnTo>
                    <a:lnTo>
                      <a:pt x="10459" y="486798"/>
                    </a:lnTo>
                    <a:lnTo>
                      <a:pt x="2664" y="442181"/>
                    </a:lnTo>
                    <a:lnTo>
                      <a:pt x="0" y="395998"/>
                    </a:lnTo>
                    <a:lnTo>
                      <a:pt x="2664" y="349816"/>
                    </a:lnTo>
                    <a:lnTo>
                      <a:pt x="10459" y="305198"/>
                    </a:lnTo>
                    <a:lnTo>
                      <a:pt x="23087" y="262443"/>
                    </a:lnTo>
                    <a:lnTo>
                      <a:pt x="40251" y="221847"/>
                    </a:lnTo>
                    <a:lnTo>
                      <a:pt x="61655" y="183707"/>
                    </a:lnTo>
                    <a:lnTo>
                      <a:pt x="87000" y="148320"/>
                    </a:lnTo>
                    <a:lnTo>
                      <a:pt x="115990" y="115984"/>
                    </a:lnTo>
                    <a:lnTo>
                      <a:pt x="148328" y="86995"/>
                    </a:lnTo>
                    <a:lnTo>
                      <a:pt x="183716" y="61651"/>
                    </a:lnTo>
                    <a:lnTo>
                      <a:pt x="221857" y="40249"/>
                    </a:lnTo>
                    <a:lnTo>
                      <a:pt x="262454" y="23085"/>
                    </a:lnTo>
                    <a:lnTo>
                      <a:pt x="305210" y="10458"/>
                    </a:lnTo>
                    <a:lnTo>
                      <a:pt x="349828" y="2664"/>
                    </a:lnTo>
                    <a:lnTo>
                      <a:pt x="396011" y="0"/>
                    </a:lnTo>
                    <a:lnTo>
                      <a:pt x="442193" y="2664"/>
                    </a:lnTo>
                    <a:lnTo>
                      <a:pt x="486811" y="10458"/>
                    </a:lnTo>
                    <a:lnTo>
                      <a:pt x="529566" y="23085"/>
                    </a:lnTo>
                    <a:lnTo>
                      <a:pt x="570162" y="40249"/>
                    </a:lnTo>
                    <a:lnTo>
                      <a:pt x="608302" y="61651"/>
                    </a:lnTo>
                    <a:lnTo>
                      <a:pt x="643689" y="86995"/>
                    </a:lnTo>
                    <a:lnTo>
                      <a:pt x="676025" y="115984"/>
                    </a:lnTo>
                    <a:lnTo>
                      <a:pt x="705014" y="148320"/>
                    </a:lnTo>
                    <a:lnTo>
                      <a:pt x="730358" y="183707"/>
                    </a:lnTo>
                    <a:lnTo>
                      <a:pt x="751760" y="221847"/>
                    </a:lnTo>
                    <a:lnTo>
                      <a:pt x="768924" y="262443"/>
                    </a:lnTo>
                    <a:lnTo>
                      <a:pt x="781551" y="305198"/>
                    </a:lnTo>
                    <a:lnTo>
                      <a:pt x="789345" y="349816"/>
                    </a:lnTo>
                    <a:lnTo>
                      <a:pt x="792010" y="395998"/>
                    </a:lnTo>
                    <a:lnTo>
                      <a:pt x="789345" y="442181"/>
                    </a:lnTo>
                    <a:lnTo>
                      <a:pt x="781551" y="486798"/>
                    </a:lnTo>
                    <a:lnTo>
                      <a:pt x="768924" y="529553"/>
                    </a:lnTo>
                    <a:lnTo>
                      <a:pt x="751760" y="570150"/>
                    </a:lnTo>
                    <a:lnTo>
                      <a:pt x="730358" y="608290"/>
                    </a:lnTo>
                    <a:lnTo>
                      <a:pt x="705014" y="643676"/>
                    </a:lnTo>
                    <a:lnTo>
                      <a:pt x="676025" y="676013"/>
                    </a:lnTo>
                    <a:lnTo>
                      <a:pt x="643689" y="705001"/>
                    </a:lnTo>
                    <a:lnTo>
                      <a:pt x="608302" y="730345"/>
                    </a:lnTo>
                    <a:lnTo>
                      <a:pt x="570162" y="751748"/>
                    </a:lnTo>
                    <a:lnTo>
                      <a:pt x="529566" y="768911"/>
                    </a:lnTo>
                    <a:lnTo>
                      <a:pt x="486811" y="781538"/>
                    </a:lnTo>
                    <a:lnTo>
                      <a:pt x="442193" y="789333"/>
                    </a:lnTo>
                    <a:lnTo>
                      <a:pt x="396011" y="791997"/>
                    </a:lnTo>
                    <a:close/>
                  </a:path>
                </a:pathLst>
              </a:custGeom>
              <a:ln w="12700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107" name="object 62">
                <a:extLst>
                  <a:ext uri="{FF2B5EF4-FFF2-40B4-BE49-F238E27FC236}">
                    <a16:creationId xmlns:a16="http://schemas.microsoft.com/office/drawing/2014/main" id="{4E633682-49DE-4F20-94E8-A147FABCF1E5}"/>
                  </a:ext>
                </a:extLst>
              </p:cNvPr>
              <p:cNvSpPr txBox="1"/>
              <p:nvPr/>
            </p:nvSpPr>
            <p:spPr>
              <a:xfrm>
                <a:off x="5069065" y="7899934"/>
                <a:ext cx="792480" cy="346954"/>
              </a:xfrm>
              <a:prstGeom prst="rect">
                <a:avLst/>
              </a:prstGeom>
            </p:spPr>
            <p:txBody>
              <a:bodyPr vert="horz" wrap="square" lIns="0" tIns="12700" rIns="0" bIns="0" rtlCol="0">
                <a:spAutoFit/>
              </a:bodyPr>
              <a:lstStyle/>
              <a:p>
                <a:pPr marL="12700" marR="5080" indent="49530" algn="ctr">
                  <a:lnSpc>
                    <a:spcPct val="120300"/>
                  </a:lnSpc>
                  <a:spcBef>
                    <a:spcPts val="100"/>
                  </a:spcBef>
                </a:pPr>
                <a:r>
                  <a:rPr lang="ko-KR" altLang="en-US" sz="900">
                    <a:solidFill>
                      <a:schemeClr val="bg1"/>
                    </a:solidFill>
                    <a:latin typeface="Noto Sans CJK JP Bold"/>
                    <a:cs typeface="Noto Sans CJK JP Bold"/>
                  </a:rPr>
                  <a:t>허위 정보</a:t>
                </a:r>
                <a:endParaRPr lang="en-US" altLang="ko-KR" sz="900">
                  <a:solidFill>
                    <a:schemeClr val="bg1"/>
                  </a:solidFill>
                  <a:latin typeface="Noto Sans CJK JP Bold"/>
                  <a:cs typeface="Noto Sans CJK JP Bold"/>
                </a:endParaRPr>
              </a:p>
              <a:p>
                <a:pPr marL="12700" marR="5080" indent="49530" algn="ctr">
                  <a:lnSpc>
                    <a:spcPct val="120300"/>
                  </a:lnSpc>
                  <a:spcBef>
                    <a:spcPts val="100"/>
                  </a:spcBef>
                </a:pPr>
                <a:r>
                  <a:rPr lang="ko-KR" altLang="en-US" sz="900">
                    <a:solidFill>
                      <a:schemeClr val="bg1"/>
                    </a:solidFill>
                    <a:latin typeface="Noto Sans CJK JP Bold"/>
                    <a:cs typeface="Noto Sans CJK JP Bold"/>
                  </a:rPr>
                  <a:t>기재자</a:t>
                </a:r>
                <a:endParaRPr sz="900">
                  <a:solidFill>
                    <a:schemeClr val="bg1"/>
                  </a:solidFill>
                  <a:latin typeface="Noto Sans CJK JP Bold"/>
                  <a:cs typeface="Noto Sans CJK JP Bold"/>
                </a:endParaRPr>
              </a:p>
            </p:txBody>
          </p:sp>
        </p:grpSp>
        <p:sp>
          <p:nvSpPr>
            <p:cNvPr id="108" name="object 27">
              <a:extLst>
                <a:ext uri="{FF2B5EF4-FFF2-40B4-BE49-F238E27FC236}">
                  <a16:creationId xmlns:a16="http://schemas.microsoft.com/office/drawing/2014/main" id="{8DDF7B82-DC29-4451-BB18-FF4A51A19A75}"/>
                </a:ext>
              </a:extLst>
            </p:cNvPr>
            <p:cNvSpPr txBox="1"/>
            <p:nvPr/>
          </p:nvSpPr>
          <p:spPr>
            <a:xfrm>
              <a:off x="2706543" y="7710576"/>
              <a:ext cx="607696" cy="131831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/>
            <a:p>
              <a:pPr marL="12700" marR="5080">
                <a:lnSpc>
                  <a:spcPct val="119100"/>
                </a:lnSpc>
                <a:spcBef>
                  <a:spcPts val="100"/>
                </a:spcBef>
              </a:pPr>
              <a:r>
                <a:rPr lang="ko-KR" altLang="en-US" sz="700" spc="-25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옐로카드</a:t>
              </a:r>
              <a:endParaRPr sz="700">
                <a:latin typeface="Noto Sans CJK JP Black"/>
                <a:cs typeface="Noto Sans CJK JP Black"/>
              </a:endParaRPr>
            </a:p>
          </p:txBody>
        </p:sp>
        <p:sp>
          <p:nvSpPr>
            <p:cNvPr id="109" name="object 27">
              <a:extLst>
                <a:ext uri="{FF2B5EF4-FFF2-40B4-BE49-F238E27FC236}">
                  <a16:creationId xmlns:a16="http://schemas.microsoft.com/office/drawing/2014/main" id="{7EE2C041-7A49-44A4-98DF-32DE11B1A4A7}"/>
                </a:ext>
              </a:extLst>
            </p:cNvPr>
            <p:cNvSpPr txBox="1"/>
            <p:nvPr/>
          </p:nvSpPr>
          <p:spPr>
            <a:xfrm>
              <a:off x="1695450" y="6087615"/>
              <a:ext cx="607696" cy="131831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/>
            <a:p>
              <a:pPr marL="12700" marR="5080">
                <a:lnSpc>
                  <a:spcPct val="119100"/>
                </a:lnSpc>
                <a:spcBef>
                  <a:spcPts val="100"/>
                </a:spcBef>
              </a:pPr>
              <a:r>
                <a:rPr lang="en-US" sz="700" spc="-25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token </a:t>
              </a:r>
              <a:r>
                <a:rPr lang="ko-KR" altLang="en-US" sz="700" spc="-25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구매</a:t>
              </a:r>
              <a:endParaRPr sz="700">
                <a:latin typeface="Noto Sans CJK JP Black"/>
                <a:cs typeface="Noto Sans CJK JP Black"/>
              </a:endParaRPr>
            </a:p>
          </p:txBody>
        </p:sp>
        <p:sp>
          <p:nvSpPr>
            <p:cNvPr id="110" name="object 28">
              <a:extLst>
                <a:ext uri="{FF2B5EF4-FFF2-40B4-BE49-F238E27FC236}">
                  <a16:creationId xmlns:a16="http://schemas.microsoft.com/office/drawing/2014/main" id="{71B2ED96-8778-4884-8F26-E00E71DFC272}"/>
                </a:ext>
              </a:extLst>
            </p:cNvPr>
            <p:cNvSpPr txBox="1"/>
            <p:nvPr/>
          </p:nvSpPr>
          <p:spPr>
            <a:xfrm>
              <a:off x="476250" y="7828552"/>
              <a:ext cx="533396" cy="131831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/>
            <a:p>
              <a:pPr marL="90170" marR="5080" indent="-78105" algn="ctr">
                <a:lnSpc>
                  <a:spcPct val="119100"/>
                </a:lnSpc>
                <a:spcBef>
                  <a:spcPts val="100"/>
                </a:spcBef>
              </a:pPr>
              <a:r>
                <a:rPr lang="ko-KR" altLang="en-US" sz="700" spc="-3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보상</a:t>
              </a:r>
              <a:endParaRPr lang="en-US" sz="700" spc="-30">
                <a:solidFill>
                  <a:srgbClr val="FFFFFF"/>
                </a:solidFill>
                <a:latin typeface="Noto Sans CJK JP Black"/>
                <a:cs typeface="Noto Sans CJK JP Black"/>
              </a:endParaRPr>
            </a:p>
          </p:txBody>
        </p:sp>
        <p:cxnSp>
          <p:nvCxnSpPr>
            <p:cNvPr id="154" name="직선 화살표 연결선 153">
              <a:extLst>
                <a:ext uri="{FF2B5EF4-FFF2-40B4-BE49-F238E27FC236}">
                  <a16:creationId xmlns:a16="http://schemas.microsoft.com/office/drawing/2014/main" id="{DEDB33C0-0B15-43B7-8249-E0F784567DA3}"/>
                </a:ext>
              </a:extLst>
            </p:cNvPr>
            <p:cNvCxnSpPr>
              <a:cxnSpLocks/>
            </p:cNvCxnSpPr>
            <p:nvPr/>
          </p:nvCxnSpPr>
          <p:spPr>
            <a:xfrm>
              <a:off x="2686118" y="6708247"/>
              <a:ext cx="396000" cy="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직선 화살표 연결선 159">
              <a:extLst>
                <a:ext uri="{FF2B5EF4-FFF2-40B4-BE49-F238E27FC236}">
                  <a16:creationId xmlns:a16="http://schemas.microsoft.com/office/drawing/2014/main" id="{04C8A852-550D-444B-88C3-FD1800E3E29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64301" y="6870700"/>
              <a:ext cx="396000" cy="8578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직선 화살표 연결선 162">
              <a:extLst>
                <a:ext uri="{FF2B5EF4-FFF2-40B4-BE49-F238E27FC236}">
                  <a16:creationId xmlns:a16="http://schemas.microsoft.com/office/drawing/2014/main" id="{C3533402-CF17-4A9E-A7B5-4BAE4EE824CE}"/>
                </a:ext>
              </a:extLst>
            </p:cNvPr>
            <p:cNvCxnSpPr>
              <a:cxnSpLocks/>
            </p:cNvCxnSpPr>
            <p:nvPr/>
          </p:nvCxnSpPr>
          <p:spPr>
            <a:xfrm>
              <a:off x="2210015" y="5979034"/>
              <a:ext cx="0" cy="39600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2" name="그룹 171">
              <a:extLst>
                <a:ext uri="{FF2B5EF4-FFF2-40B4-BE49-F238E27FC236}">
                  <a16:creationId xmlns:a16="http://schemas.microsoft.com/office/drawing/2014/main" id="{0C1A8D55-7D6A-41C8-8D3B-5903F34172E0}"/>
                </a:ext>
              </a:extLst>
            </p:cNvPr>
            <p:cNvGrpSpPr/>
            <p:nvPr/>
          </p:nvGrpSpPr>
          <p:grpSpPr>
            <a:xfrm>
              <a:off x="2327325" y="5981306"/>
              <a:ext cx="19929" cy="360000"/>
              <a:chOff x="2327325" y="5981306"/>
              <a:chExt cx="19929" cy="360000"/>
            </a:xfrm>
          </p:grpSpPr>
          <p:cxnSp>
            <p:nvCxnSpPr>
              <p:cNvPr id="169" name="직선 화살표 연결선 168">
                <a:extLst>
                  <a:ext uri="{FF2B5EF4-FFF2-40B4-BE49-F238E27FC236}">
                    <a16:creationId xmlns:a16="http://schemas.microsoft.com/office/drawing/2014/main" id="{D1DDC0D9-40EA-43AC-82F5-814FD87E2576}"/>
                  </a:ext>
                </a:extLst>
              </p:cNvPr>
              <p:cNvCxnSpPr/>
              <p:nvPr/>
            </p:nvCxnSpPr>
            <p:spPr>
              <a:xfrm flipV="1">
                <a:off x="2327325" y="5981306"/>
                <a:ext cx="0" cy="360000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직선 화살표 연결선 169">
                <a:extLst>
                  <a:ext uri="{FF2B5EF4-FFF2-40B4-BE49-F238E27FC236}">
                    <a16:creationId xmlns:a16="http://schemas.microsoft.com/office/drawing/2014/main" id="{FB945115-35A7-4CD6-BBAD-37B3F841A33F}"/>
                  </a:ext>
                </a:extLst>
              </p:cNvPr>
              <p:cNvCxnSpPr/>
              <p:nvPr/>
            </p:nvCxnSpPr>
            <p:spPr>
              <a:xfrm flipV="1">
                <a:off x="2347254" y="5981306"/>
                <a:ext cx="0" cy="360000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4" name="object 64"/>
            <p:cNvSpPr txBox="1"/>
            <p:nvPr/>
          </p:nvSpPr>
          <p:spPr>
            <a:xfrm>
              <a:off x="983166" y="5179645"/>
              <a:ext cx="502284" cy="161776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/>
            <a:p>
              <a:pPr marL="12700" marR="5080">
                <a:lnSpc>
                  <a:spcPct val="155200"/>
                </a:lnSpc>
                <a:spcBef>
                  <a:spcPts val="100"/>
                </a:spcBef>
              </a:pPr>
              <a:r>
                <a:rPr lang="en-US" sz="700" spc="-30">
                  <a:solidFill>
                    <a:srgbClr val="FFFFFF"/>
                  </a:solidFill>
                  <a:latin typeface="Noto Sans CJK JP Black"/>
                  <a:cs typeface="Noto Sans CJK JP Black"/>
                </a:rPr>
                <a:t>PICK</a:t>
              </a:r>
              <a:endParaRPr sz="700">
                <a:latin typeface="Noto Sans CJK JP Black"/>
                <a:cs typeface="Noto Sans CJK JP Black"/>
              </a:endParaRPr>
            </a:p>
          </p:txBody>
        </p:sp>
        <p:sp>
          <p:nvSpPr>
            <p:cNvPr id="83" name="object 64">
              <a:extLst>
                <a:ext uri="{FF2B5EF4-FFF2-40B4-BE49-F238E27FC236}">
                  <a16:creationId xmlns:a16="http://schemas.microsoft.com/office/drawing/2014/main" id="{68472E43-5519-43C5-80EB-39AC569D5D92}"/>
                </a:ext>
              </a:extLst>
            </p:cNvPr>
            <p:cNvSpPr txBox="1"/>
            <p:nvPr/>
          </p:nvSpPr>
          <p:spPr>
            <a:xfrm>
              <a:off x="983166" y="5400253"/>
              <a:ext cx="502284" cy="161776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/>
            <a:p>
              <a:pPr marL="12700" marR="5080">
                <a:lnSpc>
                  <a:spcPct val="155200"/>
                </a:lnSpc>
                <a:spcBef>
                  <a:spcPts val="100"/>
                </a:spcBef>
              </a:pPr>
              <a:r>
                <a:rPr lang="en-US" sz="700">
                  <a:solidFill>
                    <a:schemeClr val="bg1"/>
                  </a:solidFill>
                  <a:latin typeface="Noto Sans CJK JP Black"/>
                  <a:cs typeface="Noto Sans CJK JP Black"/>
                </a:rPr>
                <a:t>GB Cash</a:t>
              </a:r>
              <a:endParaRPr sz="700">
                <a:solidFill>
                  <a:schemeClr val="bg1"/>
                </a:solidFill>
                <a:latin typeface="Noto Sans CJK JP Black"/>
                <a:cs typeface="Noto Sans CJK JP Black"/>
              </a:endParaRPr>
            </a:p>
          </p:txBody>
        </p:sp>
        <p:sp>
          <p:nvSpPr>
            <p:cNvPr id="84" name="object 64">
              <a:extLst>
                <a:ext uri="{FF2B5EF4-FFF2-40B4-BE49-F238E27FC236}">
                  <a16:creationId xmlns:a16="http://schemas.microsoft.com/office/drawing/2014/main" id="{03B18C56-EAEB-45C0-97C0-838FBACF3780}"/>
                </a:ext>
              </a:extLst>
            </p:cNvPr>
            <p:cNvSpPr txBox="1"/>
            <p:nvPr/>
          </p:nvSpPr>
          <p:spPr>
            <a:xfrm>
              <a:off x="969098" y="5718324"/>
              <a:ext cx="502284" cy="161776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/>
            <a:p>
              <a:pPr marL="12700" marR="5080">
                <a:lnSpc>
                  <a:spcPct val="155200"/>
                </a:lnSpc>
                <a:spcBef>
                  <a:spcPts val="100"/>
                </a:spcBef>
              </a:pPr>
              <a:r>
                <a:rPr lang="ko-KR" altLang="en-US" sz="700">
                  <a:solidFill>
                    <a:schemeClr val="bg1"/>
                  </a:solidFill>
                  <a:latin typeface="Noto Sans CJK JP Black"/>
                  <a:cs typeface="Noto Sans CJK JP Black"/>
                </a:rPr>
                <a:t>현금</a:t>
              </a:r>
              <a:endParaRPr sz="700">
                <a:solidFill>
                  <a:schemeClr val="bg1"/>
                </a:solidFill>
                <a:latin typeface="Noto Sans CJK JP Black"/>
                <a:cs typeface="Noto Sans CJK JP Black"/>
              </a:endParaRPr>
            </a:p>
          </p:txBody>
        </p:sp>
        <p:grpSp>
          <p:nvGrpSpPr>
            <p:cNvPr id="173" name="그룹 172">
              <a:extLst>
                <a:ext uri="{FF2B5EF4-FFF2-40B4-BE49-F238E27FC236}">
                  <a16:creationId xmlns:a16="http://schemas.microsoft.com/office/drawing/2014/main" id="{9CB144A0-4995-418C-983A-920366B5AA98}"/>
                </a:ext>
              </a:extLst>
            </p:cNvPr>
            <p:cNvGrpSpPr/>
            <p:nvPr/>
          </p:nvGrpSpPr>
          <p:grpSpPr>
            <a:xfrm rot="5400000">
              <a:off x="646285" y="5633864"/>
              <a:ext cx="19929" cy="360000"/>
              <a:chOff x="2327325" y="5981306"/>
              <a:chExt cx="19929" cy="360000"/>
            </a:xfrm>
          </p:grpSpPr>
          <p:cxnSp>
            <p:nvCxnSpPr>
              <p:cNvPr id="174" name="직선 화살표 연결선 173">
                <a:extLst>
                  <a:ext uri="{FF2B5EF4-FFF2-40B4-BE49-F238E27FC236}">
                    <a16:creationId xmlns:a16="http://schemas.microsoft.com/office/drawing/2014/main" id="{934778CB-EA59-4198-9571-71932F61C1A2}"/>
                  </a:ext>
                </a:extLst>
              </p:cNvPr>
              <p:cNvCxnSpPr/>
              <p:nvPr/>
            </p:nvCxnSpPr>
            <p:spPr>
              <a:xfrm flipV="1">
                <a:off x="2327325" y="5981306"/>
                <a:ext cx="0" cy="360000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5" name="직선 화살표 연결선 174">
                <a:extLst>
                  <a:ext uri="{FF2B5EF4-FFF2-40B4-BE49-F238E27FC236}">
                    <a16:creationId xmlns:a16="http://schemas.microsoft.com/office/drawing/2014/main" id="{1F0B6063-995A-4556-B21C-B00F86A62E88}"/>
                  </a:ext>
                </a:extLst>
              </p:cNvPr>
              <p:cNvCxnSpPr/>
              <p:nvPr/>
            </p:nvCxnSpPr>
            <p:spPr>
              <a:xfrm flipV="1">
                <a:off x="2347254" y="5981306"/>
                <a:ext cx="0" cy="360000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76" name="직선 화살표 연결선 175">
              <a:extLst>
                <a:ext uri="{FF2B5EF4-FFF2-40B4-BE49-F238E27FC236}">
                  <a16:creationId xmlns:a16="http://schemas.microsoft.com/office/drawing/2014/main" id="{EF717F24-7CDD-434A-9686-509F6EF92B76}"/>
                </a:ext>
              </a:extLst>
            </p:cNvPr>
            <p:cNvCxnSpPr>
              <a:cxnSpLocks/>
            </p:cNvCxnSpPr>
            <p:nvPr/>
          </p:nvCxnSpPr>
          <p:spPr>
            <a:xfrm>
              <a:off x="2277607" y="7208564"/>
              <a:ext cx="0" cy="39600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직선 화살표 연결선 178">
              <a:extLst>
                <a:ext uri="{FF2B5EF4-FFF2-40B4-BE49-F238E27FC236}">
                  <a16:creationId xmlns:a16="http://schemas.microsoft.com/office/drawing/2014/main" id="{4C402194-316C-48C4-8784-F1D2F8B5A58E}"/>
                </a:ext>
              </a:extLst>
            </p:cNvPr>
            <p:cNvCxnSpPr>
              <a:cxnSpLocks/>
            </p:cNvCxnSpPr>
            <p:nvPr/>
          </p:nvCxnSpPr>
          <p:spPr>
            <a:xfrm>
              <a:off x="2686118" y="7959454"/>
              <a:ext cx="396000" cy="0"/>
            </a:xfrm>
            <a:prstGeom prst="straightConnector1">
              <a:avLst/>
            </a:prstGeom>
            <a:ln>
              <a:solidFill>
                <a:schemeClr val="accent6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2" name="그룹 181">
              <a:extLst>
                <a:ext uri="{FF2B5EF4-FFF2-40B4-BE49-F238E27FC236}">
                  <a16:creationId xmlns:a16="http://schemas.microsoft.com/office/drawing/2014/main" id="{1F4E1CB3-CDAF-498D-B09C-0EA7CCF4AF23}"/>
                </a:ext>
              </a:extLst>
            </p:cNvPr>
            <p:cNvGrpSpPr/>
            <p:nvPr/>
          </p:nvGrpSpPr>
          <p:grpSpPr>
            <a:xfrm>
              <a:off x="953943" y="6708247"/>
              <a:ext cx="900000" cy="2476136"/>
              <a:chOff x="953943" y="6708247"/>
              <a:chExt cx="900000" cy="2476136"/>
            </a:xfrm>
          </p:grpSpPr>
          <p:sp>
            <p:nvSpPr>
              <p:cNvPr id="111" name="object 49">
                <a:extLst>
                  <a:ext uri="{FF2B5EF4-FFF2-40B4-BE49-F238E27FC236}">
                    <a16:creationId xmlns:a16="http://schemas.microsoft.com/office/drawing/2014/main" id="{1F2E9746-B427-4A69-815C-68C8A7474493}"/>
                  </a:ext>
                </a:extLst>
              </p:cNvPr>
              <p:cNvSpPr/>
              <p:nvPr/>
            </p:nvSpPr>
            <p:spPr>
              <a:xfrm>
                <a:off x="953943" y="6736383"/>
                <a:ext cx="868044" cy="2448000"/>
              </a:xfrm>
              <a:custGeom>
                <a:avLst/>
                <a:gdLst/>
                <a:ahLst/>
                <a:cxnLst/>
                <a:rect l="l" t="t" r="r" b="b"/>
                <a:pathLst>
                  <a:path w="868044" h="764540">
                    <a:moveTo>
                      <a:pt x="0" y="0"/>
                    </a:moveTo>
                    <a:lnTo>
                      <a:pt x="0" y="764120"/>
                    </a:lnTo>
                    <a:lnTo>
                      <a:pt x="867422" y="764120"/>
                    </a:lnTo>
                  </a:path>
                </a:pathLst>
              </a:custGeom>
              <a:ln w="12700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cxnSp>
            <p:nvCxnSpPr>
              <p:cNvPr id="181" name="직선 화살표 연결선 180">
                <a:extLst>
                  <a:ext uri="{FF2B5EF4-FFF2-40B4-BE49-F238E27FC236}">
                    <a16:creationId xmlns:a16="http://schemas.microsoft.com/office/drawing/2014/main" id="{0A09B2FA-5EA4-436B-A562-E89D49D25E6F}"/>
                  </a:ext>
                </a:extLst>
              </p:cNvPr>
              <p:cNvCxnSpPr/>
              <p:nvPr/>
            </p:nvCxnSpPr>
            <p:spPr>
              <a:xfrm flipV="1">
                <a:off x="953943" y="6708247"/>
                <a:ext cx="900000" cy="28136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83" name="직선 화살표 연결선 182">
              <a:extLst>
                <a:ext uri="{FF2B5EF4-FFF2-40B4-BE49-F238E27FC236}">
                  <a16:creationId xmlns:a16="http://schemas.microsoft.com/office/drawing/2014/main" id="{38DD2CCA-96A4-40B7-B465-95E3971146F2}"/>
                </a:ext>
              </a:extLst>
            </p:cNvPr>
            <p:cNvCxnSpPr>
              <a:cxnSpLocks/>
            </p:cNvCxnSpPr>
            <p:nvPr/>
          </p:nvCxnSpPr>
          <p:spPr>
            <a:xfrm>
              <a:off x="476665" y="5523834"/>
              <a:ext cx="360000" cy="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직선 화살표 연결선 184">
              <a:extLst>
                <a:ext uri="{FF2B5EF4-FFF2-40B4-BE49-F238E27FC236}">
                  <a16:creationId xmlns:a16="http://schemas.microsoft.com/office/drawing/2014/main" id="{D521561B-46AB-4142-A277-DA70B60B2502}"/>
                </a:ext>
              </a:extLst>
            </p:cNvPr>
            <p:cNvCxnSpPr>
              <a:cxnSpLocks/>
            </p:cNvCxnSpPr>
            <p:nvPr/>
          </p:nvCxnSpPr>
          <p:spPr>
            <a:xfrm>
              <a:off x="472254" y="5260533"/>
              <a:ext cx="360000" cy="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직선 화살표 연결선 187">
              <a:extLst>
                <a:ext uri="{FF2B5EF4-FFF2-40B4-BE49-F238E27FC236}">
                  <a16:creationId xmlns:a16="http://schemas.microsoft.com/office/drawing/2014/main" id="{1D8C85B5-EE03-4A7C-9A06-938C3FF8ACFE}"/>
                </a:ext>
              </a:extLst>
            </p:cNvPr>
            <p:cNvCxnSpPr>
              <a:cxnSpLocks/>
            </p:cNvCxnSpPr>
            <p:nvPr/>
          </p:nvCxnSpPr>
          <p:spPr>
            <a:xfrm>
              <a:off x="2277607" y="8400631"/>
              <a:ext cx="0" cy="39600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5120619" cy="10692130"/>
            <a:chOff x="0" y="0"/>
            <a:chExt cx="15120619" cy="1069213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7561148" cy="10692003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946086" y="2880004"/>
              <a:ext cx="0" cy="6069330"/>
            </a:xfrm>
            <a:custGeom>
              <a:avLst/>
              <a:gdLst/>
              <a:ahLst/>
              <a:cxnLst/>
              <a:rect l="l" t="t" r="r" b="b"/>
              <a:pathLst>
                <a:path h="6069330">
                  <a:moveTo>
                    <a:pt x="0" y="0"/>
                  </a:moveTo>
                  <a:lnTo>
                    <a:pt x="0" y="6069279"/>
                  </a:lnTo>
                </a:path>
              </a:pathLst>
            </a:custGeom>
            <a:ln w="9525">
              <a:solidFill>
                <a:srgbClr val="31405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4218457" y="5480672"/>
              <a:ext cx="0" cy="4745990"/>
            </a:xfrm>
            <a:custGeom>
              <a:avLst/>
              <a:gdLst/>
              <a:ahLst/>
              <a:cxnLst/>
              <a:rect l="l" t="t" r="r" b="b"/>
              <a:pathLst>
                <a:path h="4745990">
                  <a:moveTo>
                    <a:pt x="0" y="0"/>
                  </a:moveTo>
                  <a:lnTo>
                    <a:pt x="0" y="4745431"/>
                  </a:lnTo>
                </a:path>
              </a:pathLst>
            </a:custGeom>
            <a:ln w="9525">
              <a:solidFill>
                <a:srgbClr val="31405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7558099" y="0"/>
              <a:ext cx="7561897" cy="10692003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6" name="object 36"/>
          <p:cNvSpPr txBox="1">
            <a:spLocks noGrp="1"/>
          </p:cNvSpPr>
          <p:nvPr>
            <p:ph type="title"/>
          </p:nvPr>
        </p:nvSpPr>
        <p:spPr>
          <a:xfrm>
            <a:off x="456735" y="1112190"/>
            <a:ext cx="171767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b="0" spc="-145" dirty="0">
                <a:latin typeface="Verdana"/>
                <a:cs typeface="Verdana"/>
              </a:rPr>
              <a:t>R</a:t>
            </a:r>
            <a:r>
              <a:rPr sz="3000" b="0" spc="-105" dirty="0">
                <a:latin typeface="Verdana"/>
                <a:cs typeface="Verdana"/>
              </a:rPr>
              <a:t>o</a:t>
            </a:r>
            <a:r>
              <a:rPr sz="3000" b="0" spc="-120" dirty="0">
                <a:latin typeface="Verdana"/>
                <a:cs typeface="Verdana"/>
              </a:rPr>
              <a:t>admap</a:t>
            </a:r>
            <a:endParaRPr sz="3000">
              <a:latin typeface="Verdana"/>
              <a:cs typeface="Verdana"/>
            </a:endParaRPr>
          </a:p>
        </p:txBody>
      </p:sp>
      <p:sp>
        <p:nvSpPr>
          <p:cNvPr id="37" name="object 37"/>
          <p:cNvSpPr txBox="1"/>
          <p:nvPr/>
        </p:nvSpPr>
        <p:spPr>
          <a:xfrm>
            <a:off x="498146" y="2759786"/>
            <a:ext cx="2160473" cy="748923"/>
          </a:xfrm>
          <a:prstGeom prst="rect">
            <a:avLst/>
          </a:prstGeom>
        </p:spPr>
        <p:txBody>
          <a:bodyPr vert="horz" wrap="square" lIns="0" tIns="8636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80"/>
              </a:spcBef>
              <a:tabLst>
                <a:tab pos="551180" algn="l"/>
              </a:tabLst>
            </a:pPr>
            <a:r>
              <a:rPr sz="1100" spc="-40" dirty="0">
                <a:solidFill>
                  <a:srgbClr val="FFFFFF"/>
                </a:solidFill>
                <a:latin typeface="Noto Mono"/>
                <a:cs typeface="Noto Mono"/>
              </a:rPr>
              <a:t>2018	</a:t>
            </a:r>
            <a:r>
              <a:rPr sz="1100" b="0" spc="-40" dirty="0">
                <a:solidFill>
                  <a:srgbClr val="FFFFFF"/>
                </a:solidFill>
                <a:latin typeface="Noto Sans CJK JP Medium"/>
                <a:cs typeface="Noto Sans CJK JP Medium"/>
              </a:rPr>
              <a:t>4분기</a:t>
            </a:r>
            <a:endParaRPr sz="1100">
              <a:latin typeface="Noto Sans CJK JP Medium"/>
              <a:cs typeface="Noto Sans CJK JP Medium"/>
            </a:endParaRPr>
          </a:p>
          <a:p>
            <a:pPr marL="711835" indent="-161290">
              <a:lnSpc>
                <a:spcPct val="100000"/>
              </a:lnSpc>
              <a:spcBef>
                <a:spcPts val="580"/>
              </a:spcBef>
              <a:buChar char="-"/>
              <a:tabLst>
                <a:tab pos="712470" algn="l"/>
              </a:tabLst>
            </a:pPr>
            <a:r>
              <a:rPr lang="en-US"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GLOBRIDGE </a:t>
            </a:r>
            <a:r>
              <a:rPr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컨셉</a:t>
            </a:r>
            <a:r>
              <a:rPr sz="1100" spc="-11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구상</a:t>
            </a:r>
            <a:endParaRPr sz="1100">
              <a:latin typeface="Noto Sans CJK JP Black"/>
              <a:cs typeface="Noto Sans CJK JP Black"/>
            </a:endParaRPr>
          </a:p>
          <a:p>
            <a:pPr marL="711835" indent="-161290">
              <a:lnSpc>
                <a:spcPct val="100000"/>
              </a:lnSpc>
              <a:spcBef>
                <a:spcPts val="580"/>
              </a:spcBef>
              <a:buChar char="-"/>
              <a:tabLst>
                <a:tab pos="712470" algn="l"/>
              </a:tabLst>
            </a:pP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시장</a:t>
            </a:r>
            <a:r>
              <a:rPr sz="1100" spc="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조사</a:t>
            </a:r>
            <a:endParaRPr sz="1100">
              <a:latin typeface="Noto Sans CJK JP Black"/>
              <a:cs typeface="Noto Sans CJK JP Black"/>
            </a:endParaRPr>
          </a:p>
        </p:txBody>
      </p:sp>
      <p:sp>
        <p:nvSpPr>
          <p:cNvPr id="38" name="object 38"/>
          <p:cNvSpPr txBox="1"/>
          <p:nvPr/>
        </p:nvSpPr>
        <p:spPr>
          <a:xfrm>
            <a:off x="498146" y="4067797"/>
            <a:ext cx="2818329" cy="995144"/>
          </a:xfrm>
          <a:prstGeom prst="rect">
            <a:avLst/>
          </a:prstGeom>
        </p:spPr>
        <p:txBody>
          <a:bodyPr vert="horz" wrap="square" lIns="0" tIns="8636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80"/>
              </a:spcBef>
              <a:tabLst>
                <a:tab pos="551180" algn="l"/>
              </a:tabLst>
            </a:pPr>
            <a:r>
              <a:rPr sz="1100" spc="-40" dirty="0">
                <a:solidFill>
                  <a:srgbClr val="FFFFFF"/>
                </a:solidFill>
                <a:latin typeface="Noto Mono"/>
                <a:cs typeface="Noto Mono"/>
              </a:rPr>
              <a:t>2019	</a:t>
            </a:r>
            <a:r>
              <a:rPr sz="1100" b="0" spc="-40" dirty="0">
                <a:solidFill>
                  <a:srgbClr val="FFFFFF"/>
                </a:solidFill>
                <a:latin typeface="Noto Sans CJK JP Medium"/>
                <a:cs typeface="Noto Sans CJK JP Medium"/>
              </a:rPr>
              <a:t>1분기</a:t>
            </a:r>
            <a:endParaRPr sz="1100">
              <a:latin typeface="Noto Sans CJK JP Medium"/>
              <a:cs typeface="Noto Sans CJK JP Medium"/>
            </a:endParaRPr>
          </a:p>
          <a:p>
            <a:pPr marL="711835" indent="-161290">
              <a:lnSpc>
                <a:spcPct val="100000"/>
              </a:lnSpc>
              <a:spcBef>
                <a:spcPts val="580"/>
              </a:spcBef>
              <a:buChar char="-"/>
              <a:tabLst>
                <a:tab pos="712470" algn="l"/>
              </a:tabLst>
            </a:pP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팀 구성</a:t>
            </a:r>
            <a:r>
              <a:rPr sz="1100" spc="-2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확정</a:t>
            </a:r>
            <a:endParaRPr sz="1100">
              <a:latin typeface="Noto Sans CJK JP Black"/>
              <a:cs typeface="Noto Sans CJK JP Black"/>
            </a:endParaRPr>
          </a:p>
          <a:p>
            <a:pPr marL="551180">
              <a:lnSpc>
                <a:spcPct val="100000"/>
              </a:lnSpc>
              <a:spcBef>
                <a:spcPts val="580"/>
              </a:spcBef>
            </a:pPr>
            <a:r>
              <a:rPr sz="1100" spc="204">
                <a:solidFill>
                  <a:srgbClr val="FFFFFF"/>
                </a:solidFill>
                <a:latin typeface="Noto Sans CJK JP Black"/>
                <a:cs typeface="Noto Sans CJK JP Black"/>
              </a:rPr>
              <a:t>- </a:t>
            </a:r>
            <a:r>
              <a:rPr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백서</a:t>
            </a:r>
            <a:r>
              <a:rPr sz="1100" spc="35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6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1.0</a:t>
            </a:r>
            <a:endParaRPr sz="1100">
              <a:latin typeface="Noto Sans CJK JP Black"/>
              <a:cs typeface="Noto Sans CJK JP Black"/>
            </a:endParaRPr>
          </a:p>
          <a:p>
            <a:pPr marL="711835" indent="-161290">
              <a:lnSpc>
                <a:spcPct val="100000"/>
              </a:lnSpc>
              <a:spcBef>
                <a:spcPts val="575"/>
              </a:spcBef>
              <a:buChar char="-"/>
              <a:tabLst>
                <a:tab pos="712470" algn="l"/>
              </a:tabLst>
            </a:pPr>
            <a:r>
              <a:rPr lang="en-US" altLang="ko-KR"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GLOBRIDGE </a:t>
            </a:r>
            <a:r>
              <a:rPr sz="1100" spc="-45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전용 </a:t>
            </a:r>
            <a:r>
              <a:rPr sz="1100" spc="-4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E-Wallet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개발 계획</a:t>
            </a:r>
            <a:endParaRPr sz="1100">
              <a:latin typeface="Noto Sans CJK JP Black"/>
              <a:cs typeface="Noto Sans CJK JP Black"/>
            </a:endParaRPr>
          </a:p>
        </p:txBody>
      </p:sp>
      <p:sp>
        <p:nvSpPr>
          <p:cNvPr id="39" name="object 39"/>
          <p:cNvSpPr txBox="1"/>
          <p:nvPr/>
        </p:nvSpPr>
        <p:spPr>
          <a:xfrm>
            <a:off x="1036829" y="5309451"/>
            <a:ext cx="2226740" cy="995144"/>
          </a:xfrm>
          <a:prstGeom prst="rect">
            <a:avLst/>
          </a:prstGeom>
        </p:spPr>
        <p:txBody>
          <a:bodyPr vert="horz" wrap="square" lIns="0" tIns="8636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80"/>
              </a:spcBef>
            </a:pPr>
            <a:r>
              <a:rPr sz="1100" b="0" spc="-40" dirty="0">
                <a:solidFill>
                  <a:srgbClr val="FFFFFF"/>
                </a:solidFill>
                <a:latin typeface="Noto Sans CJK JP Medium"/>
                <a:cs typeface="Noto Sans CJK JP Medium"/>
              </a:rPr>
              <a:t>2분기</a:t>
            </a:r>
            <a:endParaRPr sz="1100">
              <a:latin typeface="Noto Sans CJK JP Medium"/>
              <a:cs typeface="Noto Sans CJK JP Medium"/>
            </a:endParaRPr>
          </a:p>
          <a:p>
            <a:pPr marL="173355" indent="-160655">
              <a:lnSpc>
                <a:spcPct val="100000"/>
              </a:lnSpc>
              <a:spcBef>
                <a:spcPts val="580"/>
              </a:spcBef>
              <a:buChar char="-"/>
              <a:tabLst>
                <a:tab pos="173355" algn="l"/>
              </a:tabLst>
            </a:pPr>
            <a:r>
              <a:rPr lang="en-US" altLang="ko-KR"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GLOBRIDGE</a:t>
            </a:r>
            <a:r>
              <a:rPr sz="1100" spc="-45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홈페이지 제작</a:t>
            </a:r>
            <a:r>
              <a:rPr sz="1100" spc="-13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완료</a:t>
            </a:r>
            <a:endParaRPr sz="1100">
              <a:latin typeface="Noto Sans CJK JP Black"/>
              <a:cs typeface="Noto Sans CJK JP Black"/>
            </a:endParaRPr>
          </a:p>
          <a:p>
            <a:pPr marL="12700">
              <a:lnSpc>
                <a:spcPct val="100000"/>
              </a:lnSpc>
              <a:spcBef>
                <a:spcPts val="580"/>
              </a:spcBef>
            </a:pPr>
            <a:r>
              <a:rPr sz="1100" spc="204" dirty="0">
                <a:solidFill>
                  <a:srgbClr val="FFFFFF"/>
                </a:solidFill>
                <a:latin typeface="Noto Sans CJK JP Black"/>
                <a:cs typeface="Noto Sans CJK JP Black"/>
              </a:rPr>
              <a:t>-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백서</a:t>
            </a:r>
            <a:r>
              <a:rPr sz="1100" spc="3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6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2.0</a:t>
            </a:r>
            <a:endParaRPr sz="1100">
              <a:latin typeface="Noto Sans CJK JP Black"/>
              <a:cs typeface="Noto Sans CJK JP Black"/>
            </a:endParaRPr>
          </a:p>
          <a:p>
            <a:pPr marL="173355" indent="-160655">
              <a:lnSpc>
                <a:spcPct val="100000"/>
              </a:lnSpc>
              <a:spcBef>
                <a:spcPts val="575"/>
              </a:spcBef>
              <a:buChar char="-"/>
              <a:tabLst>
                <a:tab pos="173355" algn="l"/>
              </a:tabLst>
            </a:pPr>
            <a:r>
              <a:rPr lang="en-US" altLang="ko-KR"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GLOBRIDGE</a:t>
            </a:r>
            <a:r>
              <a:rPr sz="1100" spc="-45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전용 </a:t>
            </a:r>
            <a:r>
              <a:rPr sz="1100" spc="-4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E-Wallet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개발 착수</a:t>
            </a:r>
            <a:endParaRPr sz="1100">
              <a:latin typeface="Noto Sans CJK JP Black"/>
              <a:cs typeface="Noto Sans CJK JP Black"/>
            </a:endParaRPr>
          </a:p>
        </p:txBody>
      </p:sp>
      <p:sp>
        <p:nvSpPr>
          <p:cNvPr id="40" name="object 40"/>
          <p:cNvSpPr txBox="1"/>
          <p:nvPr/>
        </p:nvSpPr>
        <p:spPr>
          <a:xfrm>
            <a:off x="3767264" y="5362956"/>
            <a:ext cx="2557145" cy="748923"/>
          </a:xfrm>
          <a:prstGeom prst="rect">
            <a:avLst/>
          </a:prstGeom>
        </p:spPr>
        <p:txBody>
          <a:bodyPr vert="horz" wrap="square" lIns="0" tIns="8636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80"/>
              </a:spcBef>
              <a:tabLst>
                <a:tab pos="573405" algn="l"/>
              </a:tabLst>
            </a:pPr>
            <a:r>
              <a:rPr sz="1100" spc="-40" dirty="0">
                <a:solidFill>
                  <a:srgbClr val="FFFFFF"/>
                </a:solidFill>
                <a:latin typeface="Noto Mono"/>
                <a:cs typeface="Noto Mono"/>
              </a:rPr>
              <a:t>2020</a:t>
            </a:r>
            <a:r>
              <a:rPr sz="1100" spc="-40">
                <a:solidFill>
                  <a:srgbClr val="FFFFFF"/>
                </a:solidFill>
                <a:latin typeface="Noto Mono"/>
                <a:cs typeface="Noto Mono"/>
              </a:rPr>
              <a:t>	</a:t>
            </a:r>
            <a:r>
              <a:rPr lang="en-US" sz="1100" spc="-40" dirty="0">
                <a:solidFill>
                  <a:srgbClr val="FFFFFF"/>
                </a:solidFill>
                <a:latin typeface="Noto Sans CJK JP Medium"/>
                <a:cs typeface="Noto Mono"/>
              </a:rPr>
              <a:t>3</a:t>
            </a:r>
            <a:r>
              <a:rPr sz="1100" b="0" spc="-40">
                <a:solidFill>
                  <a:srgbClr val="FFFFFF"/>
                </a:solidFill>
                <a:latin typeface="Noto Sans CJK JP Medium"/>
                <a:cs typeface="Noto Sans CJK JP Medium"/>
              </a:rPr>
              <a:t>분기</a:t>
            </a:r>
            <a:endParaRPr sz="1100">
              <a:latin typeface="Noto Sans CJK JP Medium"/>
              <a:cs typeface="Noto Sans CJK JP Medium"/>
            </a:endParaRPr>
          </a:p>
          <a:p>
            <a:pPr marL="734060" indent="-161290">
              <a:lnSpc>
                <a:spcPct val="100000"/>
              </a:lnSpc>
              <a:spcBef>
                <a:spcPts val="580"/>
              </a:spcBef>
              <a:buChar char="-"/>
              <a:tabLst>
                <a:tab pos="734695" algn="l"/>
              </a:tabLst>
            </a:pP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1차 </a:t>
            </a:r>
            <a:r>
              <a:rPr sz="1100" spc="-8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Dapp</a:t>
            </a:r>
            <a:r>
              <a:rPr sz="1100" spc="-7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6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서비스(JOBus)</a:t>
            </a:r>
            <a:endParaRPr sz="1100">
              <a:latin typeface="Noto Sans CJK JP Black"/>
              <a:cs typeface="Noto Sans CJK JP Black"/>
            </a:endParaRPr>
          </a:p>
          <a:p>
            <a:pPr marL="734060" indent="-161290">
              <a:lnSpc>
                <a:spcPct val="100000"/>
              </a:lnSpc>
              <a:spcBef>
                <a:spcPts val="575"/>
              </a:spcBef>
              <a:buChar char="-"/>
              <a:tabLst>
                <a:tab pos="734695" algn="l"/>
              </a:tabLst>
            </a:pPr>
            <a:r>
              <a:rPr lang="en-US" sz="1100" spc="-45">
                <a:solidFill>
                  <a:srgbClr val="FFFFFF"/>
                </a:solidFill>
                <a:latin typeface="Noto Sans CJK JP Black"/>
                <a:cs typeface="Noto Sans CJK JP Black"/>
              </a:rPr>
              <a:t>On-Offline </a:t>
            </a:r>
            <a:r>
              <a:rPr lang="ko-KR" altLang="en-US" sz="1100" spc="-45">
                <a:solidFill>
                  <a:srgbClr val="FFFFFF"/>
                </a:solidFill>
                <a:latin typeface="Noto Sans CJK JP Black"/>
                <a:cs typeface="Noto Sans CJK JP Black"/>
              </a:rPr>
              <a:t>통합 마케팅 진행</a:t>
            </a:r>
            <a:endParaRPr sz="1100">
              <a:latin typeface="Noto Sans CJK JP Black"/>
              <a:cs typeface="Noto Sans CJK JP Black"/>
            </a:endParaRPr>
          </a:p>
        </p:txBody>
      </p:sp>
      <p:sp>
        <p:nvSpPr>
          <p:cNvPr id="41" name="object 41"/>
          <p:cNvSpPr txBox="1"/>
          <p:nvPr/>
        </p:nvSpPr>
        <p:spPr>
          <a:xfrm>
            <a:off x="4328580" y="6413500"/>
            <a:ext cx="1851025" cy="748923"/>
          </a:xfrm>
          <a:prstGeom prst="rect">
            <a:avLst/>
          </a:prstGeom>
        </p:spPr>
        <p:txBody>
          <a:bodyPr vert="horz" wrap="square" lIns="0" tIns="8636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80"/>
              </a:spcBef>
            </a:pPr>
            <a:r>
              <a:rPr lang="en-US" sz="1100" b="0" spc="-40" dirty="0">
                <a:solidFill>
                  <a:srgbClr val="FFFFFF"/>
                </a:solidFill>
                <a:latin typeface="Noto Sans CJK JP Medium"/>
                <a:cs typeface="Noto Sans CJK JP Medium"/>
              </a:rPr>
              <a:t>4</a:t>
            </a:r>
            <a:r>
              <a:rPr sz="1100" b="0" spc="-40">
                <a:solidFill>
                  <a:srgbClr val="FFFFFF"/>
                </a:solidFill>
                <a:latin typeface="Noto Sans CJK JP Medium"/>
                <a:cs typeface="Noto Sans CJK JP Medium"/>
              </a:rPr>
              <a:t>분기</a:t>
            </a:r>
            <a:endParaRPr sz="1100">
              <a:latin typeface="Noto Sans CJK JP Medium"/>
              <a:cs typeface="Noto Sans CJK JP Medium"/>
            </a:endParaRPr>
          </a:p>
          <a:p>
            <a:pPr marL="173355" indent="-160655">
              <a:lnSpc>
                <a:spcPct val="100000"/>
              </a:lnSpc>
              <a:spcBef>
                <a:spcPts val="580"/>
              </a:spcBef>
              <a:buChar char="-"/>
              <a:tabLst>
                <a:tab pos="173355" algn="l"/>
              </a:tabLst>
            </a:pPr>
            <a:r>
              <a:rPr lang="en-US"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2</a:t>
            </a:r>
            <a:r>
              <a:rPr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차 </a:t>
            </a:r>
            <a:r>
              <a:rPr sz="1100" spc="-8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Dapp </a:t>
            </a:r>
            <a:r>
              <a:rPr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서비스</a:t>
            </a:r>
            <a:r>
              <a:rPr sz="1100" spc="-5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출시</a:t>
            </a:r>
            <a:endParaRPr lang="en-US" sz="1100" spc="-55">
              <a:solidFill>
                <a:srgbClr val="FFFFFF"/>
              </a:solidFill>
              <a:latin typeface="Noto Sans CJK JP Black"/>
              <a:cs typeface="Noto Sans CJK JP Black"/>
            </a:endParaRPr>
          </a:p>
          <a:p>
            <a:pPr marL="173355" indent="-160655">
              <a:lnSpc>
                <a:spcPct val="100000"/>
              </a:lnSpc>
              <a:spcBef>
                <a:spcPts val="580"/>
              </a:spcBef>
              <a:buChar char="-"/>
              <a:tabLst>
                <a:tab pos="173355" algn="l"/>
              </a:tabLst>
            </a:pPr>
            <a:r>
              <a:rPr lang="en-US" altLang="ko-KR"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GLOBRIDGE </a:t>
            </a:r>
            <a:r>
              <a:rPr lang="ko-KR" altLang="en-US"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포털 서비스 기획</a:t>
            </a:r>
            <a:endParaRPr sz="1100">
              <a:latin typeface="Noto Sans CJK JP Black"/>
              <a:cs typeface="Noto Sans CJK JP Black"/>
            </a:endParaRPr>
          </a:p>
        </p:txBody>
      </p:sp>
      <p:sp>
        <p:nvSpPr>
          <p:cNvPr id="42" name="object 42"/>
          <p:cNvSpPr txBox="1"/>
          <p:nvPr/>
        </p:nvSpPr>
        <p:spPr>
          <a:xfrm>
            <a:off x="3767265" y="7708900"/>
            <a:ext cx="2557145" cy="748923"/>
          </a:xfrm>
          <a:prstGeom prst="rect">
            <a:avLst/>
          </a:prstGeom>
        </p:spPr>
        <p:txBody>
          <a:bodyPr vert="horz" wrap="square" lIns="0" tIns="8636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80"/>
              </a:spcBef>
              <a:tabLst>
                <a:tab pos="573405" algn="l"/>
              </a:tabLst>
            </a:pPr>
            <a:r>
              <a:rPr sz="1100" spc="-40">
                <a:solidFill>
                  <a:srgbClr val="FFFFFF"/>
                </a:solidFill>
                <a:latin typeface="Noto Mono"/>
                <a:cs typeface="Noto Mono"/>
              </a:rPr>
              <a:t>	</a:t>
            </a:r>
            <a:r>
              <a:rPr lang="en-US" sz="1100" spc="-40" dirty="0">
                <a:solidFill>
                  <a:srgbClr val="FFFFFF"/>
                </a:solidFill>
                <a:latin typeface="Noto Sans CJK JP Medium"/>
                <a:cs typeface="Noto Mono"/>
              </a:rPr>
              <a:t>1</a:t>
            </a:r>
            <a:r>
              <a:rPr sz="1100" b="0" spc="-40">
                <a:solidFill>
                  <a:srgbClr val="FFFFFF"/>
                </a:solidFill>
                <a:latin typeface="Noto Sans CJK JP Medium"/>
                <a:cs typeface="Noto Sans CJK JP Medium"/>
              </a:rPr>
              <a:t>분기</a:t>
            </a:r>
            <a:endParaRPr sz="1100">
              <a:latin typeface="Noto Sans CJK JP Medium"/>
              <a:cs typeface="Noto Sans CJK JP Medium"/>
            </a:endParaRPr>
          </a:p>
          <a:p>
            <a:pPr marL="734060" indent="-161290">
              <a:lnSpc>
                <a:spcPct val="100000"/>
              </a:lnSpc>
              <a:spcBef>
                <a:spcPts val="580"/>
              </a:spcBef>
              <a:buChar char="-"/>
              <a:tabLst>
                <a:tab pos="734695" algn="l"/>
              </a:tabLst>
            </a:pP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2차 </a:t>
            </a:r>
            <a:r>
              <a:rPr sz="1100" spc="-8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Dapp </a:t>
            </a:r>
            <a:r>
              <a:rPr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서비스</a:t>
            </a:r>
            <a:r>
              <a:rPr sz="1100" spc="-45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lang="en-US"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 Test</a:t>
            </a:r>
            <a:endParaRPr sz="1100">
              <a:latin typeface="Noto Sans CJK JP Black"/>
              <a:cs typeface="Noto Sans CJK JP Black"/>
            </a:endParaRPr>
          </a:p>
          <a:p>
            <a:pPr marL="734060" indent="-161290">
              <a:lnSpc>
                <a:spcPct val="100000"/>
              </a:lnSpc>
              <a:spcBef>
                <a:spcPts val="575"/>
              </a:spcBef>
              <a:buChar char="-"/>
              <a:tabLst>
                <a:tab pos="734695" algn="l"/>
              </a:tabLst>
            </a:pPr>
            <a:r>
              <a:rPr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1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차 </a:t>
            </a:r>
            <a:r>
              <a:rPr sz="1100" spc="-8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Dapp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서비스</a:t>
            </a:r>
            <a:r>
              <a:rPr sz="1100" spc="-5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고도화</a:t>
            </a:r>
            <a:endParaRPr sz="1100">
              <a:latin typeface="Noto Sans CJK JP Black"/>
              <a:cs typeface="Noto Sans CJK JP Black"/>
            </a:endParaRPr>
          </a:p>
        </p:txBody>
      </p:sp>
      <p:sp>
        <p:nvSpPr>
          <p:cNvPr id="43" name="object 43"/>
          <p:cNvSpPr txBox="1"/>
          <p:nvPr/>
        </p:nvSpPr>
        <p:spPr>
          <a:xfrm>
            <a:off x="4328580" y="9004300"/>
            <a:ext cx="1910714" cy="748923"/>
          </a:xfrm>
          <a:prstGeom prst="rect">
            <a:avLst/>
          </a:prstGeom>
        </p:spPr>
        <p:txBody>
          <a:bodyPr vert="horz" wrap="square" lIns="0" tIns="8636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80"/>
              </a:spcBef>
            </a:pPr>
            <a:r>
              <a:rPr lang="en-US" sz="1100" b="0" spc="-40" dirty="0">
                <a:solidFill>
                  <a:srgbClr val="FFFFFF"/>
                </a:solidFill>
                <a:latin typeface="Noto Sans CJK JP Medium"/>
                <a:cs typeface="Noto Sans CJK JP Medium"/>
              </a:rPr>
              <a:t>2</a:t>
            </a:r>
            <a:r>
              <a:rPr sz="1100" b="0" spc="-40">
                <a:solidFill>
                  <a:srgbClr val="FFFFFF"/>
                </a:solidFill>
                <a:latin typeface="Noto Sans CJK JP Medium"/>
                <a:cs typeface="Noto Sans CJK JP Medium"/>
              </a:rPr>
              <a:t>분기</a:t>
            </a:r>
            <a:endParaRPr sz="1100">
              <a:latin typeface="Noto Sans CJK JP Medium"/>
              <a:cs typeface="Noto Sans CJK JP Medium"/>
            </a:endParaRPr>
          </a:p>
          <a:p>
            <a:pPr marL="173355" indent="-160655">
              <a:lnSpc>
                <a:spcPct val="100000"/>
              </a:lnSpc>
              <a:spcBef>
                <a:spcPts val="580"/>
              </a:spcBef>
              <a:buChar char="-"/>
              <a:tabLst>
                <a:tab pos="173355" algn="l"/>
              </a:tabLst>
            </a:pPr>
            <a:r>
              <a:rPr lang="en-US"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3</a:t>
            </a:r>
            <a:r>
              <a:rPr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차 </a:t>
            </a:r>
            <a:r>
              <a:rPr sz="1100" spc="-8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Dapp  </a:t>
            </a:r>
            <a:r>
              <a:rPr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서비스 </a:t>
            </a:r>
            <a:r>
              <a:rPr lang="ko-KR" altLang="en-US"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기획</a:t>
            </a:r>
            <a:endParaRPr lang="en-US" sz="1100" spc="-55">
              <a:solidFill>
                <a:srgbClr val="FFFFFF"/>
              </a:solidFill>
              <a:latin typeface="Noto Sans CJK JP Black"/>
              <a:cs typeface="Noto Sans CJK JP Black"/>
            </a:endParaRPr>
          </a:p>
          <a:p>
            <a:pPr marL="173355" indent="-160655">
              <a:lnSpc>
                <a:spcPct val="100000"/>
              </a:lnSpc>
              <a:spcBef>
                <a:spcPts val="580"/>
              </a:spcBef>
              <a:buChar char="-"/>
              <a:tabLst>
                <a:tab pos="173355" algn="l"/>
              </a:tabLst>
            </a:pPr>
            <a:r>
              <a:rPr lang="en-US"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2</a:t>
            </a:r>
            <a:r>
              <a:rPr lang="ko-KR" altLang="en-US"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차 </a:t>
            </a:r>
            <a:r>
              <a:rPr lang="en-US" altLang="ko-KR"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Dapp </a:t>
            </a:r>
            <a:r>
              <a:rPr lang="ko-KR" altLang="en-US"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서비스 고도화</a:t>
            </a:r>
            <a:endParaRPr sz="1100">
              <a:latin typeface="Noto Sans CJK JP Black"/>
              <a:cs typeface="Noto Sans CJK JP Black"/>
            </a:endParaRPr>
          </a:p>
        </p:txBody>
      </p:sp>
      <p:sp>
        <p:nvSpPr>
          <p:cNvPr id="44" name="object 44"/>
          <p:cNvSpPr txBox="1"/>
          <p:nvPr/>
        </p:nvSpPr>
        <p:spPr>
          <a:xfrm>
            <a:off x="1036829" y="6528193"/>
            <a:ext cx="2279650" cy="1231900"/>
          </a:xfrm>
          <a:prstGeom prst="rect">
            <a:avLst/>
          </a:prstGeom>
        </p:spPr>
        <p:txBody>
          <a:bodyPr vert="horz" wrap="square" lIns="0" tIns="8636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80"/>
              </a:spcBef>
            </a:pPr>
            <a:r>
              <a:rPr sz="1100" b="0" spc="-40" dirty="0">
                <a:solidFill>
                  <a:srgbClr val="FFFFFF"/>
                </a:solidFill>
                <a:latin typeface="Noto Sans CJK JP Medium"/>
                <a:cs typeface="Noto Sans CJK JP Medium"/>
              </a:rPr>
              <a:t>3분기</a:t>
            </a:r>
            <a:endParaRPr sz="1100">
              <a:latin typeface="Noto Sans CJK JP Medium"/>
              <a:cs typeface="Noto Sans CJK JP Medium"/>
            </a:endParaRPr>
          </a:p>
          <a:p>
            <a:pPr marL="173355" indent="-160655">
              <a:lnSpc>
                <a:spcPct val="100000"/>
              </a:lnSpc>
              <a:spcBef>
                <a:spcPts val="580"/>
              </a:spcBef>
              <a:buChar char="-"/>
              <a:tabLst>
                <a:tab pos="173355" algn="l"/>
              </a:tabLst>
            </a:pPr>
            <a:r>
              <a:rPr sz="1100" spc="-4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LIUM </a:t>
            </a:r>
            <a:r>
              <a:rPr sz="1100" spc="-10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Corporation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설립 </a:t>
            </a:r>
            <a:r>
              <a:rPr sz="1100" spc="-7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&amp;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토큰</a:t>
            </a:r>
            <a:r>
              <a:rPr sz="1100" spc="2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발행</a:t>
            </a:r>
            <a:endParaRPr sz="1100">
              <a:latin typeface="Noto Sans CJK JP Black"/>
              <a:cs typeface="Noto Sans CJK JP Black"/>
            </a:endParaRPr>
          </a:p>
          <a:p>
            <a:pPr marL="12700">
              <a:lnSpc>
                <a:spcPct val="100000"/>
              </a:lnSpc>
              <a:spcBef>
                <a:spcPts val="580"/>
              </a:spcBef>
            </a:pPr>
            <a:r>
              <a:rPr sz="1100" spc="204" dirty="0">
                <a:solidFill>
                  <a:srgbClr val="FFFFFF"/>
                </a:solidFill>
                <a:latin typeface="Noto Sans CJK JP Black"/>
                <a:cs typeface="Noto Sans CJK JP Black"/>
              </a:rPr>
              <a:t>- </a:t>
            </a:r>
            <a:r>
              <a:rPr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백서</a:t>
            </a:r>
            <a:r>
              <a:rPr sz="1100" spc="4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lang="en-US" sz="1100" spc="-60">
                <a:solidFill>
                  <a:srgbClr val="FFFFFF"/>
                </a:solidFill>
                <a:latin typeface="Noto Sans CJK JP Black"/>
                <a:cs typeface="Noto Sans CJK JP Black"/>
              </a:rPr>
              <a:t>1</a:t>
            </a:r>
            <a:r>
              <a:rPr sz="1100" spc="-60">
                <a:solidFill>
                  <a:srgbClr val="FFFFFF"/>
                </a:solidFill>
                <a:latin typeface="Noto Sans CJK JP Black"/>
                <a:cs typeface="Noto Sans CJK JP Black"/>
              </a:rPr>
              <a:t>.</a:t>
            </a:r>
            <a:r>
              <a:rPr lang="en-US" sz="1100" spc="-60">
                <a:solidFill>
                  <a:srgbClr val="FFFFFF"/>
                </a:solidFill>
                <a:latin typeface="Noto Sans CJK JP Black"/>
                <a:cs typeface="Noto Sans CJK JP Black"/>
              </a:rPr>
              <a:t>2</a:t>
            </a:r>
            <a:endParaRPr sz="1100">
              <a:latin typeface="Noto Sans CJK JP Black"/>
              <a:cs typeface="Noto Sans CJK JP Black"/>
            </a:endParaRPr>
          </a:p>
          <a:p>
            <a:pPr marL="173355" indent="-160655">
              <a:lnSpc>
                <a:spcPct val="100000"/>
              </a:lnSpc>
              <a:spcBef>
                <a:spcPts val="575"/>
              </a:spcBef>
              <a:buChar char="-"/>
              <a:tabLst>
                <a:tab pos="173355" algn="l"/>
              </a:tabLst>
            </a:pPr>
            <a:r>
              <a:rPr lang="en-US" altLang="ko-KR"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GLOBRIDGE</a:t>
            </a:r>
            <a:r>
              <a:rPr sz="1100" spc="-45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전용 </a:t>
            </a:r>
            <a:r>
              <a:rPr sz="1100" spc="-4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E-Wallet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개발</a:t>
            </a:r>
            <a:r>
              <a:rPr sz="1100" spc="-3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완료</a:t>
            </a:r>
            <a:endParaRPr sz="1100">
              <a:latin typeface="Noto Sans CJK JP Black"/>
              <a:cs typeface="Noto Sans CJK JP Black"/>
            </a:endParaRPr>
          </a:p>
          <a:p>
            <a:pPr marL="173355" indent="-160655">
              <a:lnSpc>
                <a:spcPct val="100000"/>
              </a:lnSpc>
              <a:spcBef>
                <a:spcPts val="580"/>
              </a:spcBef>
              <a:buChar char="-"/>
              <a:tabLst>
                <a:tab pos="173355" algn="l"/>
              </a:tabLst>
            </a:pPr>
            <a:r>
              <a:rPr lang="en-US" altLang="ko-KR"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GLOBRIDGE</a:t>
            </a:r>
            <a:r>
              <a:rPr sz="1100" spc="-45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플랫폼 서버</a:t>
            </a:r>
            <a:r>
              <a:rPr sz="1100" spc="-120" dirty="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55" dirty="0">
                <a:solidFill>
                  <a:srgbClr val="FFFFFF"/>
                </a:solidFill>
                <a:latin typeface="Noto Sans CJK JP Black"/>
                <a:cs typeface="Noto Sans CJK JP Black"/>
              </a:rPr>
              <a:t>기획</a:t>
            </a:r>
            <a:endParaRPr sz="1100">
              <a:latin typeface="Noto Sans CJK JP Black"/>
              <a:cs typeface="Noto Sans CJK JP Black"/>
            </a:endParaRPr>
          </a:p>
        </p:txBody>
      </p:sp>
      <p:sp>
        <p:nvSpPr>
          <p:cNvPr id="45" name="object 45"/>
          <p:cNvSpPr txBox="1"/>
          <p:nvPr/>
        </p:nvSpPr>
        <p:spPr>
          <a:xfrm>
            <a:off x="1036828" y="8001190"/>
            <a:ext cx="2279635" cy="995144"/>
          </a:xfrm>
          <a:prstGeom prst="rect">
            <a:avLst/>
          </a:prstGeom>
        </p:spPr>
        <p:txBody>
          <a:bodyPr vert="horz" wrap="square" lIns="0" tIns="8636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80"/>
              </a:spcBef>
            </a:pPr>
            <a:r>
              <a:rPr sz="1100" b="0" spc="-40" dirty="0">
                <a:solidFill>
                  <a:srgbClr val="FFFFFF"/>
                </a:solidFill>
                <a:latin typeface="Noto Sans CJK JP Medium"/>
                <a:cs typeface="Noto Sans CJK JP Medium"/>
              </a:rPr>
              <a:t>4분기</a:t>
            </a:r>
            <a:endParaRPr sz="1100">
              <a:latin typeface="Noto Sans CJK JP Medium"/>
              <a:cs typeface="Noto Sans CJK JP Medium"/>
            </a:endParaRPr>
          </a:p>
          <a:p>
            <a:pPr marL="173355" indent="-160655">
              <a:lnSpc>
                <a:spcPct val="100000"/>
              </a:lnSpc>
              <a:spcBef>
                <a:spcPts val="580"/>
              </a:spcBef>
              <a:buChar char="-"/>
              <a:tabLst>
                <a:tab pos="173355" algn="l"/>
              </a:tabLst>
            </a:pPr>
            <a:r>
              <a:rPr lang="en-US" sz="1100" spc="-85">
                <a:solidFill>
                  <a:srgbClr val="FFFFFF"/>
                </a:solidFill>
                <a:latin typeface="Noto Sans CJK JP Black"/>
                <a:cs typeface="Noto Sans CJK JP Black"/>
              </a:rPr>
              <a:t>1</a:t>
            </a:r>
            <a:r>
              <a:rPr lang="ko-KR" altLang="en-US" sz="1100" spc="-85">
                <a:solidFill>
                  <a:srgbClr val="FFFFFF"/>
                </a:solidFill>
                <a:latin typeface="Noto Sans CJK JP Black"/>
                <a:cs typeface="Noto Sans CJK JP Black"/>
              </a:rPr>
              <a:t>차 </a:t>
            </a:r>
            <a:r>
              <a:rPr sz="1100" spc="-85">
                <a:solidFill>
                  <a:srgbClr val="FFFFFF"/>
                </a:solidFill>
                <a:latin typeface="Noto Sans CJK JP Black"/>
                <a:cs typeface="Noto Sans CJK JP Black"/>
              </a:rPr>
              <a:t>Dapp </a:t>
            </a:r>
            <a:r>
              <a:rPr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서비스</a:t>
            </a:r>
            <a:r>
              <a:rPr sz="1100" spc="30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기획</a:t>
            </a:r>
            <a:r>
              <a:rPr lang="en-US"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 </a:t>
            </a:r>
            <a:r>
              <a:rPr lang="ko-KR" altLang="en-US"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및 개발</a:t>
            </a:r>
            <a:endParaRPr sz="1100">
              <a:latin typeface="Noto Sans CJK JP Black"/>
              <a:cs typeface="Noto Sans CJK JP Black"/>
            </a:endParaRPr>
          </a:p>
          <a:p>
            <a:pPr marL="12700">
              <a:lnSpc>
                <a:spcPct val="100000"/>
              </a:lnSpc>
              <a:spcBef>
                <a:spcPts val="580"/>
              </a:spcBef>
              <a:tabLst>
                <a:tab pos="173355" algn="l"/>
              </a:tabLst>
            </a:pPr>
            <a:r>
              <a:rPr lang="en-US"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-   GLOBRIDEG </a:t>
            </a:r>
            <a:r>
              <a:rPr lang="ko-KR" altLang="en-US"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포털 아키텍쳐 기획</a:t>
            </a:r>
            <a:endParaRPr lang="en-US" sz="1100" spc="-55">
              <a:solidFill>
                <a:srgbClr val="FFFFFF"/>
              </a:solidFill>
              <a:latin typeface="Noto Sans CJK JP Black"/>
              <a:cs typeface="Noto Sans CJK JP Black"/>
            </a:endParaRPr>
          </a:p>
          <a:p>
            <a:pPr marL="12700">
              <a:lnSpc>
                <a:spcPct val="100000"/>
              </a:lnSpc>
              <a:spcBef>
                <a:spcPts val="580"/>
              </a:spcBef>
              <a:tabLst>
                <a:tab pos="173355" algn="l"/>
              </a:tabLst>
            </a:pPr>
            <a:r>
              <a:rPr lang="en-US"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-    </a:t>
            </a:r>
            <a:r>
              <a:rPr lang="ko-KR" altLang="en-US"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거래소 상장</a:t>
            </a:r>
            <a:r>
              <a:rPr lang="en-US" altLang="ko-KR" sz="1100" spc="-55">
                <a:solidFill>
                  <a:srgbClr val="FFFFFF"/>
                </a:solidFill>
                <a:latin typeface="Noto Sans CJK JP Black"/>
                <a:cs typeface="Noto Sans CJK JP Black"/>
              </a:rPr>
              <a:t>(BW)</a:t>
            </a:r>
            <a:endParaRPr sz="1100">
              <a:latin typeface="Noto Sans CJK JP Black"/>
              <a:cs typeface="Noto Sans CJK JP Black"/>
            </a:endParaRPr>
          </a:p>
        </p:txBody>
      </p:sp>
      <p:sp>
        <p:nvSpPr>
          <p:cNvPr id="46" name="object 46"/>
          <p:cNvSpPr txBox="1"/>
          <p:nvPr/>
        </p:nvSpPr>
        <p:spPr>
          <a:xfrm>
            <a:off x="483901" y="10048315"/>
            <a:ext cx="174625" cy="177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000" spc="50" dirty="0">
                <a:solidFill>
                  <a:srgbClr val="FFFFFF"/>
                </a:solidFill>
                <a:latin typeface="RobotoRegular"/>
                <a:cs typeface="RobotoRegular"/>
              </a:rPr>
              <a:t>0</a:t>
            </a:r>
            <a:r>
              <a:rPr sz="1000" dirty="0">
                <a:solidFill>
                  <a:srgbClr val="FFFFFF"/>
                </a:solidFill>
                <a:latin typeface="RobotoRegular"/>
                <a:cs typeface="RobotoRegular"/>
              </a:rPr>
              <a:t>9</a:t>
            </a:r>
            <a:endParaRPr sz="1000">
              <a:latin typeface="RobotoRegular"/>
              <a:cs typeface="RobotoRegular"/>
            </a:endParaRPr>
          </a:p>
        </p:txBody>
      </p:sp>
      <p:sp>
        <p:nvSpPr>
          <p:cNvPr id="47" name="object 47"/>
          <p:cNvSpPr txBox="1"/>
          <p:nvPr/>
        </p:nvSpPr>
        <p:spPr>
          <a:xfrm>
            <a:off x="7807887" y="1112190"/>
            <a:ext cx="97853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46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3000" spc="-8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3000" spc="-14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3000" spc="-17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endParaRPr sz="3000">
              <a:latin typeface="Verdana"/>
              <a:cs typeface="Verdana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B98918FF-2DFC-40DE-8F0B-1A85C62516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5596" y="2603500"/>
            <a:ext cx="6715125" cy="7448550"/>
          </a:xfrm>
          <a:prstGeom prst="rect">
            <a:avLst/>
          </a:prstGeom>
        </p:spPr>
      </p:pic>
      <p:sp>
        <p:nvSpPr>
          <p:cNvPr id="22" name="object 40">
            <a:extLst>
              <a:ext uri="{FF2B5EF4-FFF2-40B4-BE49-F238E27FC236}">
                <a16:creationId xmlns:a16="http://schemas.microsoft.com/office/drawing/2014/main" id="{EA1F4783-E7D0-4D4C-B51A-2C65BED48428}"/>
              </a:ext>
            </a:extLst>
          </p:cNvPr>
          <p:cNvSpPr txBox="1"/>
          <p:nvPr/>
        </p:nvSpPr>
        <p:spPr>
          <a:xfrm>
            <a:off x="3767263" y="7580660"/>
            <a:ext cx="2557145" cy="256480"/>
          </a:xfrm>
          <a:prstGeom prst="rect">
            <a:avLst/>
          </a:prstGeom>
        </p:spPr>
        <p:txBody>
          <a:bodyPr vert="horz" wrap="square" lIns="0" tIns="8636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80"/>
              </a:spcBef>
              <a:tabLst>
                <a:tab pos="573405" algn="l"/>
              </a:tabLst>
            </a:pPr>
            <a:r>
              <a:rPr sz="1100" spc="-40">
                <a:solidFill>
                  <a:srgbClr val="FFFFFF"/>
                </a:solidFill>
                <a:latin typeface="Noto Mono"/>
                <a:cs typeface="Noto Mono"/>
              </a:rPr>
              <a:t>202</a:t>
            </a:r>
            <a:r>
              <a:rPr lang="en-US" sz="1100" spc="-40">
                <a:solidFill>
                  <a:srgbClr val="FFFFFF"/>
                </a:solidFill>
                <a:latin typeface="Noto Mono"/>
                <a:cs typeface="Noto Mono"/>
              </a:rPr>
              <a:t>1</a:t>
            </a:r>
            <a:endParaRPr sz="1100">
              <a:latin typeface="Noto Sans CJK JP Black"/>
              <a:cs typeface="Noto Sans CJK JP Black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989</TotalTime>
  <Words>948</Words>
  <Application>Microsoft Office PowerPoint</Application>
  <PresentationFormat>사용자 지정</PresentationFormat>
  <Paragraphs>184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8" baseType="lpstr">
      <vt:lpstr>Gill Sans Std Light</vt:lpstr>
      <vt:lpstr>Noto Mono</vt:lpstr>
      <vt:lpstr>Noto Sans CJK JP Black</vt:lpstr>
      <vt:lpstr>Noto Sans CJK JP Bold</vt:lpstr>
      <vt:lpstr>Noto Sans CJK JP Medium</vt:lpstr>
      <vt:lpstr>Roboto</vt:lpstr>
      <vt:lpstr>RobotoRegular</vt:lpstr>
      <vt:lpstr>Arial</vt:lpstr>
      <vt:lpstr>Calibri</vt:lpstr>
      <vt:lpstr>Trebuchet MS</vt:lpstr>
      <vt:lpstr>Verdana</vt:lpstr>
      <vt:lpstr>Office Theme</vt:lpstr>
      <vt:lpstr>PowerPoint 프레젠테이션</vt:lpstr>
      <vt:lpstr>Vision</vt:lpstr>
      <vt:lpstr>6 부동산</vt:lpstr>
      <vt:lpstr>Solutions Of GLOBRIDGE</vt:lpstr>
      <vt:lpstr>GLOBRIDGE Token</vt:lpstr>
      <vt:lpstr>Roadmap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lium_onepager_kr_raster</dc:title>
  <dc:creator>minem</dc:creator>
  <cp:lastModifiedBy>임 현민</cp:lastModifiedBy>
  <cp:revision>39</cp:revision>
  <dcterms:created xsi:type="dcterms:W3CDTF">2020-07-30T06:07:02Z</dcterms:created>
  <dcterms:modified xsi:type="dcterms:W3CDTF">2020-08-03T09:01:20Z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2020-01-02T00:00:00Z</vt:filetime>
  </property>
  <property fmtid="{D5CDD505-2E9C-101B-9397-08002B2CF9AE}" pid="3" name="Creator">
    <vt:lpwstr>Adobe Illustrator CC 23.1 (Windows)</vt:lpwstr>
  </property>
  <property fmtid="{D5CDD505-2E9C-101B-9397-08002B2CF9AE}" pid="4" name="LastSaved">
    <vt:filetime>2020-07-30T00:00:00Z</vt:filetime>
  </property>
</Properties>
</file>